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485" r:id="rId2"/>
    <p:sldId id="451" r:id="rId3"/>
    <p:sldId id="541" r:id="rId4"/>
    <p:sldId id="542" r:id="rId5"/>
    <p:sldId id="543" r:id="rId6"/>
    <p:sldId id="544" r:id="rId7"/>
    <p:sldId id="573" r:id="rId8"/>
    <p:sldId id="574" r:id="rId9"/>
    <p:sldId id="546" r:id="rId10"/>
    <p:sldId id="577" r:id="rId11"/>
    <p:sldId id="578" r:id="rId12"/>
    <p:sldId id="579" r:id="rId13"/>
    <p:sldId id="547" r:id="rId14"/>
    <p:sldId id="548" r:id="rId15"/>
    <p:sldId id="580" r:id="rId16"/>
    <p:sldId id="581" r:id="rId17"/>
    <p:sldId id="582" r:id="rId18"/>
    <p:sldId id="305" r:id="rId19"/>
    <p:sldId id="295" r:id="rId20"/>
    <p:sldId id="296" r:id="rId21"/>
    <p:sldId id="464" r:id="rId22"/>
    <p:sldId id="297" r:id="rId23"/>
    <p:sldId id="298" r:id="rId24"/>
    <p:sldId id="299" r:id="rId25"/>
    <p:sldId id="302" r:id="rId26"/>
    <p:sldId id="300" r:id="rId27"/>
    <p:sldId id="469" r:id="rId28"/>
    <p:sldId id="475" r:id="rId29"/>
    <p:sldId id="545" r:id="rId30"/>
    <p:sldId id="476" r:id="rId31"/>
    <p:sldId id="470" r:id="rId32"/>
    <p:sldId id="410" r:id="rId33"/>
    <p:sldId id="552" r:id="rId34"/>
    <p:sldId id="592" r:id="rId35"/>
    <p:sldId id="321" r:id="rId36"/>
    <p:sldId id="320" r:id="rId37"/>
    <p:sldId id="589" r:id="rId38"/>
    <p:sldId id="591" r:id="rId39"/>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38" autoAdjust="0"/>
    <p:restoredTop sz="95196" autoAdjust="0"/>
  </p:normalViewPr>
  <p:slideViewPr>
    <p:cSldViewPr snapToGrid="0">
      <p:cViewPr varScale="1">
        <p:scale>
          <a:sx n="85" d="100"/>
          <a:sy n="85" d="100"/>
        </p:scale>
        <p:origin x="60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5DEFA4-46AA-4886-8170-05A34C46223B}" type="datetimeFigureOut">
              <a:rPr lang="en-PK" smtClean="0"/>
              <a:t>06/10/2024</a:t>
            </a:fld>
            <a:endParaRPr lang="en-P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43AB7A-A1DF-49B6-88F5-B4669E9620A6}" type="slidenum">
              <a:rPr lang="en-PK" smtClean="0"/>
              <a:t>‹#›</a:t>
            </a:fld>
            <a:endParaRPr lang="en-PK"/>
          </a:p>
        </p:txBody>
      </p:sp>
    </p:spTree>
    <p:extLst>
      <p:ext uri="{BB962C8B-B14F-4D97-AF65-F5344CB8AC3E}">
        <p14:creationId xmlns:p14="http://schemas.microsoft.com/office/powerpoint/2010/main" val="4233476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23A34A0B-B428-4336-84B8-694F3A58FCEE}" type="slidenum">
              <a:rPr lang="en-AU" altLang="en-US" smtClean="0"/>
              <a:pPr>
                <a:spcBef>
                  <a:spcPct val="0"/>
                </a:spcBef>
              </a:pPr>
              <a:t>2</a:t>
            </a:fld>
            <a:endParaRPr lang="en-AU" altLang="en-US"/>
          </a:p>
        </p:txBody>
      </p:sp>
      <p:sp>
        <p:nvSpPr>
          <p:cNvPr id="39939" name="Rectangle 2"/>
          <p:cNvSpPr>
            <a:spLocks noGrp="1" noRot="1" noChangeAspect="1" noChangeArrowheads="1" noTextEdit="1"/>
          </p:cNvSpPr>
          <p:nvPr>
            <p:ph type="sldImg"/>
          </p:nvPr>
        </p:nvSpPr>
        <p:spPr>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latin typeface="Times New Roman" panose="02020603050405020304" pitchFamily="18" charset="0"/>
              </a:rPr>
              <a:t>The lesson from the two experiments just described (Tables 3.1and 3.2) is that, when not </a:t>
            </a:r>
            <a:r>
              <a:rPr lang="en-US" altLang="en-US" dirty="0" err="1">
                <a:latin typeface="Times New Roman" panose="02020603050405020304" pitchFamily="18" charset="0"/>
              </a:rPr>
              <a:t>constrained,many</a:t>
            </a:r>
            <a:r>
              <a:rPr lang="en-US" altLang="en-US" dirty="0">
                <a:latin typeface="Times New Roman" panose="02020603050405020304" pitchFamily="18" charset="0"/>
              </a:rPr>
              <a:t> users choose a password that is too short or too easy to guess. At the other </a:t>
            </a:r>
            <a:r>
              <a:rPr lang="en-US" altLang="en-US" dirty="0" err="1">
                <a:latin typeface="Times New Roman" panose="02020603050405020304" pitchFamily="18" charset="0"/>
              </a:rPr>
              <a:t>extreme,if</a:t>
            </a:r>
            <a:r>
              <a:rPr lang="en-US" altLang="en-US" dirty="0">
                <a:latin typeface="Times New Roman" panose="02020603050405020304" pitchFamily="18" charset="0"/>
              </a:rPr>
              <a:t> users are assigned passwords consisting of eight randomly selected printable characters, password cracking is effectively impossible. But it would be almost as impossible for most users to remember their passwords. Fortunately, even if we limit the password universe to strings of characters that are reasonably memorable, the size of the universe is still too large to permit practical cracking. Our goal, then, is to eliminate guessable passwords while allowing the user to select a password that is memorable. Four basic techniques are in use: </a:t>
            </a:r>
          </a:p>
          <a:p>
            <a:pPr eaLnBrk="1" hangingPunct="1"/>
            <a:r>
              <a:rPr lang="en-US" altLang="en-US" dirty="0">
                <a:latin typeface="Times New Roman" panose="02020603050405020304" pitchFamily="18" charset="0"/>
              </a:rPr>
              <a:t>• User education - Users can be told the importance of using hard-to-guess passwords and can be provided with guidelines for selecting strong passwords. Can be problematic when have a large user population or a lot of turnover, and because many users will simply ignore the guidelines.</a:t>
            </a:r>
          </a:p>
          <a:p>
            <a:pPr eaLnBrk="1" hangingPunct="1"/>
            <a:r>
              <a:rPr lang="en-US" altLang="en-US" dirty="0">
                <a:latin typeface="Times New Roman" panose="02020603050405020304" pitchFamily="18" charset="0"/>
              </a:rPr>
              <a:t>• Computer-generated passwords - have a history of poor acceptance by users, if random in nature, users will not remember them, if pronounceable, the user may still  be tempted to write it down.</a:t>
            </a:r>
          </a:p>
          <a:p>
            <a:pPr eaLnBrk="1" hangingPunct="1"/>
            <a:r>
              <a:rPr lang="en-US" altLang="en-US" dirty="0">
                <a:latin typeface="Times New Roman" panose="02020603050405020304" pitchFamily="18" charset="0"/>
              </a:rPr>
              <a:t>• Reactive password checking - where the system periodically runs its own password cracker to find guessable </a:t>
            </a:r>
            <a:r>
              <a:rPr lang="en-US" altLang="en-US" dirty="0" err="1">
                <a:latin typeface="Times New Roman" panose="02020603050405020304" pitchFamily="18" charset="0"/>
              </a:rPr>
              <a:t>passwords.The</a:t>
            </a:r>
            <a:r>
              <a:rPr lang="en-US" altLang="en-US" dirty="0">
                <a:latin typeface="Times New Roman" panose="02020603050405020304" pitchFamily="18" charset="0"/>
              </a:rPr>
              <a:t> system cancels any passwords that are guessed and notifies the user. Can be costly in resources to implement.</a:t>
            </a:r>
          </a:p>
          <a:p>
            <a:pPr eaLnBrk="1" hangingPunct="1"/>
            <a:r>
              <a:rPr lang="en-US" altLang="en-US" dirty="0">
                <a:latin typeface="Times New Roman" panose="02020603050405020304" pitchFamily="18" charset="0"/>
              </a:rPr>
              <a:t>• Proactive password checking - where user selects own password which the system then checks to see if it is </a:t>
            </a:r>
            <a:r>
              <a:rPr lang="en-US" altLang="en-US" dirty="0" err="1">
                <a:latin typeface="Times New Roman" panose="02020603050405020304" pitchFamily="18" charset="0"/>
              </a:rPr>
              <a:t>is</a:t>
            </a:r>
            <a:r>
              <a:rPr lang="en-US" altLang="en-US" dirty="0">
                <a:latin typeface="Times New Roman" panose="02020603050405020304" pitchFamily="18" charset="0"/>
              </a:rPr>
              <a:t> allowable and, if not, rejects it. It must strike a balance between user acceptability and strength. Likely the best solution.</a:t>
            </a:r>
          </a:p>
        </p:txBody>
      </p:sp>
    </p:spTree>
    <p:extLst>
      <p:ext uri="{BB962C8B-B14F-4D97-AF65-F5344CB8AC3E}">
        <p14:creationId xmlns:p14="http://schemas.microsoft.com/office/powerpoint/2010/main" val="12701302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K" dirty="0"/>
          </a:p>
        </p:txBody>
      </p:sp>
      <p:sp>
        <p:nvSpPr>
          <p:cNvPr id="4" name="Slide Number Placeholder 3"/>
          <p:cNvSpPr>
            <a:spLocks noGrp="1"/>
          </p:cNvSpPr>
          <p:nvPr>
            <p:ph type="sldNum" sz="quarter" idx="5"/>
          </p:nvPr>
        </p:nvSpPr>
        <p:spPr/>
        <p:txBody>
          <a:bodyPr/>
          <a:lstStyle/>
          <a:p>
            <a:fld id="{02B62DFC-CDF1-44CA-B9FF-B80EB961162B}" type="slidenum">
              <a:rPr lang="en-PK" smtClean="0"/>
              <a:t>5</a:t>
            </a:fld>
            <a:endParaRPr lang="en-PK"/>
          </a:p>
        </p:txBody>
      </p:sp>
    </p:spTree>
    <p:extLst>
      <p:ext uri="{BB962C8B-B14F-4D97-AF65-F5344CB8AC3E}">
        <p14:creationId xmlns:p14="http://schemas.microsoft.com/office/powerpoint/2010/main" val="2753333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dirty="0">
                <a:latin typeface="Times New Roman" pitchFamily="18" charset="0"/>
                <a:cs typeface="Times New Roman" pitchFamily="18" charset="0"/>
              </a:rPr>
              <a:t>Masquerading =</a:t>
            </a:r>
            <a:r>
              <a:rPr lang="en-US" sz="1200" baseline="0" dirty="0">
                <a:latin typeface="Times New Roman" pitchFamily="18" charset="0"/>
                <a:cs typeface="Times New Roman" pitchFamily="18" charset="0"/>
              </a:rPr>
              <a:t> Disguise</a:t>
            </a:r>
            <a:endParaRPr lang="en-US" dirty="0"/>
          </a:p>
        </p:txBody>
      </p:sp>
      <p:sp>
        <p:nvSpPr>
          <p:cNvPr id="4" name="Slide Number Placeholder 3"/>
          <p:cNvSpPr>
            <a:spLocks noGrp="1"/>
          </p:cNvSpPr>
          <p:nvPr>
            <p:ph type="sldNum" sz="quarter" idx="10"/>
          </p:nvPr>
        </p:nvSpPr>
        <p:spPr/>
        <p:txBody>
          <a:bodyPr/>
          <a:lstStyle/>
          <a:p>
            <a:fld id="{FD506D70-4FDC-464B-81DF-79C5C4B28E23}" type="slidenum">
              <a:rPr lang="en-US" smtClean="0"/>
              <a:pPr/>
              <a:t>9</a:t>
            </a:fld>
            <a:endParaRPr lang="en-US"/>
          </a:p>
        </p:txBody>
      </p:sp>
    </p:spTree>
    <p:extLst>
      <p:ext uri="{BB962C8B-B14F-4D97-AF65-F5344CB8AC3E}">
        <p14:creationId xmlns:p14="http://schemas.microsoft.com/office/powerpoint/2010/main" val="5761866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TKIP = </a:t>
            </a:r>
            <a:r>
              <a:rPr lang="en-US" sz="1200" b="1" i="0" kern="1200" dirty="0">
                <a:solidFill>
                  <a:schemeClr val="tx1"/>
                </a:solidFill>
                <a:latin typeface="+mn-lt"/>
                <a:ea typeface="+mn-ea"/>
                <a:cs typeface="+mn-cs"/>
              </a:rPr>
              <a:t>Temporal Key Integrity Protocol</a:t>
            </a:r>
          </a:p>
          <a:p>
            <a:r>
              <a:rPr lang="en-US" sz="1200" b="1" i="0" kern="1200" baseline="0" dirty="0">
                <a:solidFill>
                  <a:schemeClr val="tx1"/>
                </a:solidFill>
                <a:latin typeface="+mn-lt"/>
                <a:ea typeface="+mn-ea"/>
                <a:cs typeface="+mn-cs"/>
              </a:rPr>
              <a:t>AES-CCMP </a:t>
            </a:r>
            <a:r>
              <a:rPr lang="en-US" sz="1200" b="0" i="0" kern="1200" baseline="0" dirty="0">
                <a:solidFill>
                  <a:schemeClr val="tx1"/>
                </a:solidFill>
                <a:latin typeface="+mn-lt"/>
                <a:ea typeface="+mn-ea"/>
                <a:cs typeface="+mn-cs"/>
              </a:rPr>
              <a:t>= </a:t>
            </a:r>
            <a:r>
              <a:rPr lang="en-US" sz="1200" b="1" i="0" kern="1200" dirty="0">
                <a:solidFill>
                  <a:schemeClr val="tx1"/>
                </a:solidFill>
                <a:latin typeface="+mn-lt"/>
                <a:ea typeface="+mn-ea"/>
                <a:cs typeface="+mn-cs"/>
              </a:rPr>
              <a:t>Counter Cipher Mode with Block Chaining Message Authentication Code Protocol</a:t>
            </a:r>
            <a:endParaRPr lang="en-US" sz="1200" b="1" i="0" kern="1200" baseline="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D506D70-4FDC-464B-81DF-79C5C4B28E23}" type="slidenum">
              <a:rPr lang="en-US" smtClean="0"/>
              <a:pPr/>
              <a:t>13</a:t>
            </a:fld>
            <a:endParaRPr lang="en-US"/>
          </a:p>
        </p:txBody>
      </p:sp>
    </p:spTree>
    <p:extLst>
      <p:ext uri="{BB962C8B-B14F-4D97-AF65-F5344CB8AC3E}">
        <p14:creationId xmlns:p14="http://schemas.microsoft.com/office/powerpoint/2010/main" val="2131933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just">
              <a:buNone/>
            </a:pPr>
            <a:r>
              <a:rPr lang="en-US" sz="1200" dirty="0"/>
              <a:t>In this example, a user first transmits his or her identity to</a:t>
            </a:r>
          </a:p>
          <a:p>
            <a:pPr marL="0" indent="0" algn="just">
              <a:buNone/>
            </a:pPr>
            <a:r>
              <a:rPr lang="en-US" sz="1200" dirty="0"/>
              <a:t>the remote host.</a:t>
            </a:r>
            <a:r>
              <a:rPr lang="en-US" sz="1200" baseline="0" dirty="0"/>
              <a:t> </a:t>
            </a:r>
            <a:r>
              <a:rPr lang="en-US" sz="1200" dirty="0"/>
              <a:t>The host generates a random number </a:t>
            </a:r>
            <a:r>
              <a:rPr lang="en-US" sz="1200" i="1" dirty="0"/>
              <a:t>r</a:t>
            </a:r>
            <a:r>
              <a:rPr lang="en-US" sz="1200" dirty="0"/>
              <a:t>, often called a </a:t>
            </a:r>
            <a:r>
              <a:rPr lang="en-US" sz="1200" b="1" dirty="0"/>
              <a:t>nonce</a:t>
            </a:r>
            <a:r>
              <a:rPr lang="en-US" sz="1200" dirty="0"/>
              <a:t>, and</a:t>
            </a:r>
          </a:p>
          <a:p>
            <a:pPr marL="0" indent="0" algn="just">
              <a:buNone/>
            </a:pPr>
            <a:r>
              <a:rPr lang="en-US" sz="1200" dirty="0"/>
              <a:t>returns this nonce to the user. In addition, the host specifies two functions, </a:t>
            </a:r>
            <a:r>
              <a:rPr lang="en-US" sz="1200" i="1" dirty="0"/>
              <a:t>h</a:t>
            </a:r>
            <a:r>
              <a:rPr lang="en-US" sz="1200" dirty="0"/>
              <a:t>() and</a:t>
            </a:r>
          </a:p>
          <a:p>
            <a:pPr marL="0" indent="0" algn="just">
              <a:buNone/>
            </a:pPr>
            <a:r>
              <a:rPr lang="en-US" sz="1200" i="1" dirty="0"/>
              <a:t>f</a:t>
            </a:r>
            <a:r>
              <a:rPr lang="en-US" sz="1200" dirty="0"/>
              <a:t>(), to be used in the response. </a:t>
            </a:r>
            <a:r>
              <a:rPr lang="en-US" sz="1200" baseline="0" dirty="0"/>
              <a:t> </a:t>
            </a:r>
            <a:r>
              <a:rPr lang="en-US" sz="1200" dirty="0"/>
              <a:t>This transmission from host to user is the challenge.</a:t>
            </a:r>
          </a:p>
          <a:p>
            <a:pPr marL="0" indent="0" algn="just">
              <a:buNone/>
            </a:pPr>
            <a:r>
              <a:rPr lang="en-US" sz="1200" dirty="0"/>
              <a:t>The user’s response is the quantity </a:t>
            </a:r>
            <a:r>
              <a:rPr lang="en-US" sz="1200" i="1" dirty="0"/>
              <a:t>f</a:t>
            </a:r>
            <a:r>
              <a:rPr lang="en-US" sz="1200" dirty="0"/>
              <a:t>(</a:t>
            </a:r>
            <a:r>
              <a:rPr lang="en-US" sz="1200" i="1" dirty="0"/>
              <a:t>r</a:t>
            </a:r>
            <a:r>
              <a:rPr lang="en-US" sz="1200" dirty="0"/>
              <a:t>, </a:t>
            </a:r>
            <a:r>
              <a:rPr lang="en-US" sz="1200" i="1" dirty="0"/>
              <a:t>h</a:t>
            </a:r>
            <a:r>
              <a:rPr lang="en-US" sz="1200" dirty="0"/>
              <a:t>(</a:t>
            </a:r>
            <a:r>
              <a:rPr lang="en-US" sz="1200" i="1" dirty="0"/>
              <a:t>P</a:t>
            </a:r>
            <a:r>
              <a:rPr lang="en-US" sz="1200" dirty="0"/>
              <a:t>)), where </a:t>
            </a:r>
            <a:r>
              <a:rPr lang="en-US" sz="1200" i="1" dirty="0"/>
              <a:t>r</a:t>
            </a:r>
            <a:r>
              <a:rPr lang="en-US" sz="1200" dirty="0"/>
              <a:t> = </a:t>
            </a:r>
            <a:r>
              <a:rPr lang="en-US" sz="1200" i="1" dirty="0"/>
              <a:t>r </a:t>
            </a:r>
            <a:r>
              <a:rPr lang="en-US" sz="1200" dirty="0"/>
              <a:t>and </a:t>
            </a:r>
            <a:r>
              <a:rPr lang="en-US" sz="1200" i="1" dirty="0"/>
              <a:t>P</a:t>
            </a:r>
            <a:r>
              <a:rPr lang="en-US" sz="1200" dirty="0"/>
              <a:t> is the user’s</a:t>
            </a:r>
          </a:p>
          <a:p>
            <a:pPr marL="0" indent="0" algn="just">
              <a:buNone/>
            </a:pPr>
            <a:r>
              <a:rPr lang="en-US" sz="1200" dirty="0"/>
              <a:t>password. </a:t>
            </a:r>
            <a:r>
              <a:rPr lang="en-US" sz="1200" baseline="0" dirty="0"/>
              <a:t> </a:t>
            </a:r>
            <a:r>
              <a:rPr lang="en-US" sz="1200" dirty="0"/>
              <a:t>The function </a:t>
            </a:r>
            <a:r>
              <a:rPr lang="en-US" sz="1200" i="1" dirty="0"/>
              <a:t>h </a:t>
            </a:r>
            <a:r>
              <a:rPr lang="en-US" sz="1200" dirty="0"/>
              <a:t>is a hash function, so the response consists of the hash function</a:t>
            </a:r>
          </a:p>
          <a:p>
            <a:pPr marL="0" indent="0" algn="just">
              <a:buNone/>
            </a:pPr>
            <a:r>
              <a:rPr lang="en-US" sz="1200" dirty="0"/>
              <a:t>of the user’s password combined with the random number using the function </a:t>
            </a:r>
            <a:r>
              <a:rPr lang="en-US" sz="1200" i="1" dirty="0"/>
              <a:t>f</a:t>
            </a:r>
            <a:r>
              <a:rPr lang="en-US" sz="1200" dirty="0"/>
              <a:t>.</a:t>
            </a:r>
          </a:p>
          <a:p>
            <a:pPr marL="0" indent="0" algn="just">
              <a:buNone/>
            </a:pPr>
            <a:r>
              <a:rPr lang="en-US" sz="1200" dirty="0"/>
              <a:t>The host stores the hash function of each registered user’s password, depicted</a:t>
            </a:r>
          </a:p>
          <a:p>
            <a:pPr marL="0" indent="0" algn="just">
              <a:buNone/>
            </a:pPr>
            <a:r>
              <a:rPr lang="en-US" sz="1200" dirty="0"/>
              <a:t>as </a:t>
            </a:r>
            <a:r>
              <a:rPr lang="en-US" sz="1200" i="1" dirty="0"/>
              <a:t>h</a:t>
            </a:r>
            <a:r>
              <a:rPr lang="en-US" sz="1200" dirty="0"/>
              <a:t>(</a:t>
            </a:r>
            <a:r>
              <a:rPr lang="en-US" sz="1200" i="1" dirty="0"/>
              <a:t>P</a:t>
            </a:r>
            <a:r>
              <a:rPr lang="en-US" sz="1200" dirty="0"/>
              <a:t>(</a:t>
            </a:r>
            <a:r>
              <a:rPr lang="en-US" sz="1200" i="1" dirty="0"/>
              <a:t>U</a:t>
            </a:r>
            <a:r>
              <a:rPr lang="en-US" sz="1200" dirty="0"/>
              <a:t>)) for user </a:t>
            </a:r>
            <a:r>
              <a:rPr lang="en-US" sz="1200" i="1" dirty="0"/>
              <a:t>U</a:t>
            </a:r>
            <a:r>
              <a:rPr lang="en-US" sz="1200" dirty="0"/>
              <a:t>. When the response arrives, the host compares the incoming</a:t>
            </a:r>
          </a:p>
          <a:p>
            <a:pPr marL="0" indent="0" algn="just">
              <a:buNone/>
            </a:pPr>
            <a:r>
              <a:rPr lang="en-US" sz="1200" i="1" dirty="0"/>
              <a:t>f</a:t>
            </a:r>
            <a:r>
              <a:rPr lang="en-US" sz="1200" dirty="0"/>
              <a:t>(</a:t>
            </a:r>
            <a:r>
              <a:rPr lang="en-US" sz="1200" i="1" dirty="0"/>
              <a:t>r</a:t>
            </a:r>
            <a:r>
              <a:rPr lang="en-US" sz="1200" dirty="0"/>
              <a:t>, </a:t>
            </a:r>
            <a:r>
              <a:rPr lang="en-US" sz="1200" i="1" dirty="0"/>
              <a:t>h</a:t>
            </a:r>
            <a:r>
              <a:rPr lang="en-US" sz="1200" dirty="0"/>
              <a:t>(</a:t>
            </a:r>
            <a:r>
              <a:rPr lang="en-US" sz="1200" i="1" dirty="0"/>
              <a:t>P</a:t>
            </a:r>
            <a:r>
              <a:rPr lang="en-US" sz="1200" dirty="0"/>
              <a:t>)) to the calculated </a:t>
            </a:r>
            <a:r>
              <a:rPr lang="en-US" sz="1200" i="1" dirty="0"/>
              <a:t>f</a:t>
            </a:r>
            <a:r>
              <a:rPr lang="en-US" sz="1200" dirty="0"/>
              <a:t>(</a:t>
            </a:r>
            <a:r>
              <a:rPr lang="en-US" sz="1200" i="1" dirty="0"/>
              <a:t>r</a:t>
            </a:r>
            <a:r>
              <a:rPr lang="en-US" sz="1200" dirty="0"/>
              <a:t>, h(</a:t>
            </a:r>
            <a:r>
              <a:rPr lang="en-US" sz="1200" i="1" dirty="0"/>
              <a:t>P</a:t>
            </a:r>
            <a:r>
              <a:rPr lang="en-US" sz="1200" dirty="0"/>
              <a:t>(</a:t>
            </a:r>
            <a:r>
              <a:rPr lang="en-US" sz="1200" i="1" dirty="0"/>
              <a:t>U</a:t>
            </a:r>
            <a:r>
              <a:rPr lang="en-US" sz="1200" dirty="0"/>
              <a:t>))). If the quantities match, the user is</a:t>
            </a:r>
          </a:p>
          <a:p>
            <a:pPr marL="0" indent="0" algn="just">
              <a:buNone/>
            </a:pPr>
            <a:r>
              <a:rPr lang="en-US" sz="1200" dirty="0"/>
              <a:t>authenticated.</a:t>
            </a:r>
            <a:endParaRPr lang="en-US" altLang="en-US" sz="1200" dirty="0"/>
          </a:p>
          <a:p>
            <a:endParaRPr lang="en-US" dirty="0"/>
          </a:p>
        </p:txBody>
      </p:sp>
      <p:sp>
        <p:nvSpPr>
          <p:cNvPr id="4" name="Slide Number Placeholder 3"/>
          <p:cNvSpPr>
            <a:spLocks noGrp="1"/>
          </p:cNvSpPr>
          <p:nvPr>
            <p:ph type="sldNum" sz="quarter" idx="10"/>
          </p:nvPr>
        </p:nvSpPr>
        <p:spPr/>
        <p:txBody>
          <a:bodyPr/>
          <a:lstStyle/>
          <a:p>
            <a:pPr>
              <a:defRPr/>
            </a:pPr>
            <a:fld id="{9FA45A9E-7761-3846-9783-F10EE5B548CC}" type="slidenum">
              <a:rPr lang="en-AU" smtClean="0"/>
              <a:pPr>
                <a:defRPr/>
              </a:pPr>
              <a:t>28</a:t>
            </a:fld>
            <a:endParaRPr lang="en-AU"/>
          </a:p>
        </p:txBody>
      </p:sp>
    </p:spTree>
    <p:extLst>
      <p:ext uri="{BB962C8B-B14F-4D97-AF65-F5344CB8AC3E}">
        <p14:creationId xmlns:p14="http://schemas.microsoft.com/office/powerpoint/2010/main" val="7537225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9FA45A9E-7761-3846-9783-F10EE5B548CC}" type="slidenum">
              <a:rPr kumimoji="0" lang="en-AU" sz="1200" b="0" i="0" u="none" strike="noStrike" kern="1200" cap="none" spc="0" normalizeH="0" baseline="0" noProof="0" smtClean="0">
                <a:ln>
                  <a:noFill/>
                </a:ln>
                <a:solidFill>
                  <a:srgbClr val="000000"/>
                </a:solidFill>
                <a:effectLst/>
                <a:uLnTx/>
                <a:uFillTx/>
                <a:latin typeface="Arial" pitchFamily="-108"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32</a:t>
            </a:fld>
            <a:endParaRPr kumimoji="0" lang="en-AU" sz="1200" b="0" i="0" u="none" strike="noStrike" kern="1200" cap="none" spc="0" normalizeH="0" baseline="0" noProof="0">
              <a:ln>
                <a:noFill/>
              </a:ln>
              <a:solidFill>
                <a:srgbClr val="000000"/>
              </a:solidFill>
              <a:effectLst/>
              <a:uLnTx/>
              <a:uFillTx/>
              <a:latin typeface="Arial" pitchFamily="-108" charset="0"/>
              <a:ea typeface="+mn-ea"/>
              <a:cs typeface="+mn-cs"/>
            </a:endParaRPr>
          </a:p>
        </p:txBody>
      </p:sp>
    </p:spTree>
    <p:extLst>
      <p:ext uri="{BB962C8B-B14F-4D97-AF65-F5344CB8AC3E}">
        <p14:creationId xmlns:p14="http://schemas.microsoft.com/office/powerpoint/2010/main" val="3213020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b="0" dirty="0"/>
              <a:t>The basic elements of access control are: subject, object, and access right.</a:t>
            </a:r>
          </a:p>
          <a:p>
            <a:pPr eaLnBrk="1" hangingPunct="1"/>
            <a:endParaRPr lang="en-US" b="0" dirty="0"/>
          </a:p>
          <a:p>
            <a:pPr eaLnBrk="1" hangingPunct="1"/>
            <a:r>
              <a:rPr lang="en-US" b="0" dirty="0"/>
              <a:t>A </a:t>
            </a:r>
            <a:r>
              <a:rPr lang="en-US" b="1" dirty="0"/>
              <a:t>subject</a:t>
            </a:r>
            <a:r>
              <a:rPr lang="en-US" b="0" dirty="0"/>
              <a:t> is an entity capable of accessing objects. Generally, the concept of</a:t>
            </a:r>
          </a:p>
          <a:p>
            <a:pPr eaLnBrk="1" hangingPunct="1"/>
            <a:r>
              <a:rPr lang="en-US" b="0" dirty="0"/>
              <a:t>subject equates with that of process. Any user or application actually gains access to</a:t>
            </a:r>
          </a:p>
          <a:p>
            <a:pPr eaLnBrk="1" hangingPunct="1"/>
            <a:r>
              <a:rPr lang="en-US" b="0" dirty="0"/>
              <a:t>an object by means of a process that represents that user or application. The process</a:t>
            </a:r>
          </a:p>
          <a:p>
            <a:pPr eaLnBrk="1" hangingPunct="1"/>
            <a:r>
              <a:rPr lang="en-US" b="0" dirty="0"/>
              <a:t>takes on the attributes of the user, such as access rights.</a:t>
            </a:r>
          </a:p>
          <a:p>
            <a:pPr eaLnBrk="1" hangingPunct="1"/>
            <a:endParaRPr lang="en-US" b="0" dirty="0"/>
          </a:p>
          <a:p>
            <a:pPr eaLnBrk="1" hangingPunct="1"/>
            <a:r>
              <a:rPr lang="en-US" b="0" dirty="0"/>
              <a:t>A subject is typically held accountable for the actions they have initiated,</a:t>
            </a:r>
          </a:p>
          <a:p>
            <a:pPr eaLnBrk="1" hangingPunct="1"/>
            <a:r>
              <a:rPr lang="en-US" b="0" dirty="0"/>
              <a:t>and an audit trail may be used to record the association of a subject with security relevant</a:t>
            </a:r>
          </a:p>
          <a:p>
            <a:pPr eaLnBrk="1" hangingPunct="1"/>
            <a:r>
              <a:rPr lang="en-US" b="0" dirty="0"/>
              <a:t>actions performed on an object by the subject.</a:t>
            </a:r>
          </a:p>
          <a:p>
            <a:pPr eaLnBrk="1" hangingPunct="1"/>
            <a:endParaRPr lang="en-US" b="0" dirty="0"/>
          </a:p>
          <a:p>
            <a:pPr eaLnBrk="1" hangingPunct="1"/>
            <a:r>
              <a:rPr lang="en-US" b="0" dirty="0"/>
              <a:t>Basic access control systems typically define three classes of subject, with</a:t>
            </a:r>
          </a:p>
          <a:p>
            <a:pPr eaLnBrk="1" hangingPunct="1"/>
            <a:r>
              <a:rPr lang="en-US" b="0" dirty="0"/>
              <a:t>different access rights for each class:</a:t>
            </a:r>
          </a:p>
          <a:p>
            <a:pPr eaLnBrk="1" hangingPunct="1"/>
            <a:endParaRPr lang="en-US" b="0" dirty="0"/>
          </a:p>
          <a:p>
            <a:pPr eaLnBrk="1" hangingPunct="1"/>
            <a:r>
              <a:rPr lang="en-US" b="0" dirty="0"/>
              <a:t>• </a:t>
            </a:r>
            <a:r>
              <a:rPr lang="en-US" b="1" dirty="0"/>
              <a:t>Owner</a:t>
            </a:r>
            <a:r>
              <a:rPr lang="en-US" b="0" dirty="0"/>
              <a:t>: This may be the creator of a resource, such as a file. For system resources,</a:t>
            </a:r>
          </a:p>
          <a:p>
            <a:pPr eaLnBrk="1" hangingPunct="1"/>
            <a:r>
              <a:rPr lang="en-US" b="0" dirty="0"/>
              <a:t>ownership may belong to a system administrator. For project resources, a project</a:t>
            </a:r>
          </a:p>
          <a:p>
            <a:pPr eaLnBrk="1" hangingPunct="1"/>
            <a:r>
              <a:rPr lang="en-US" b="0" dirty="0"/>
              <a:t>administrator or leader may be assigned ownership.</a:t>
            </a:r>
          </a:p>
          <a:p>
            <a:pPr eaLnBrk="1" hangingPunct="1"/>
            <a:endParaRPr lang="en-US" b="0" dirty="0"/>
          </a:p>
          <a:p>
            <a:pPr eaLnBrk="1" hangingPunct="1"/>
            <a:r>
              <a:rPr lang="en-US" b="0" dirty="0"/>
              <a:t>• </a:t>
            </a:r>
            <a:r>
              <a:rPr lang="en-US" b="1" dirty="0"/>
              <a:t>Group:</a:t>
            </a:r>
            <a:r>
              <a:rPr lang="en-US" b="0" dirty="0"/>
              <a:t> In addition to the privileges assigned to an owner, a named group of</a:t>
            </a:r>
          </a:p>
          <a:p>
            <a:pPr eaLnBrk="1" hangingPunct="1"/>
            <a:r>
              <a:rPr lang="en-US" b="0" dirty="0"/>
              <a:t>users may also be granted access rights, such that membership in the group is</a:t>
            </a:r>
          </a:p>
          <a:p>
            <a:pPr eaLnBrk="1" hangingPunct="1"/>
            <a:r>
              <a:rPr lang="en-US" b="0" dirty="0"/>
              <a:t>sufficient to exercise these access rights. In most schemes, a user may belong</a:t>
            </a:r>
          </a:p>
          <a:p>
            <a:pPr eaLnBrk="1" hangingPunct="1"/>
            <a:r>
              <a:rPr lang="en-US" b="0" dirty="0"/>
              <a:t>to multiple groups.</a:t>
            </a:r>
          </a:p>
          <a:p>
            <a:pPr eaLnBrk="1" hangingPunct="1"/>
            <a:endParaRPr lang="en-US" b="0" dirty="0"/>
          </a:p>
          <a:p>
            <a:pPr eaLnBrk="1" hangingPunct="1"/>
            <a:r>
              <a:rPr lang="en-US" b="0" dirty="0"/>
              <a:t>• </a:t>
            </a:r>
            <a:r>
              <a:rPr lang="en-US" b="1" dirty="0"/>
              <a:t>World:</a:t>
            </a:r>
            <a:r>
              <a:rPr lang="en-US" b="0" dirty="0"/>
              <a:t> The least amount of access is granted to users who are able to access the</a:t>
            </a:r>
          </a:p>
          <a:p>
            <a:pPr eaLnBrk="1" hangingPunct="1"/>
            <a:r>
              <a:rPr lang="en-US" b="0" dirty="0"/>
              <a:t>system but are not included in the categories owner and group for this resource.</a:t>
            </a:r>
          </a:p>
          <a:p>
            <a:pPr eaLnBrk="1" hangingPunct="1"/>
            <a:endParaRPr lang="en-US" b="0" dirty="0"/>
          </a:p>
          <a:p>
            <a:pPr eaLnBrk="1" hangingPunct="1"/>
            <a:r>
              <a:rPr lang="en-US" b="0" dirty="0"/>
              <a:t>An </a:t>
            </a:r>
            <a:r>
              <a:rPr lang="en-US" b="1" dirty="0"/>
              <a:t>object </a:t>
            </a:r>
            <a:r>
              <a:rPr lang="en-US" b="0" dirty="0"/>
              <a:t>is a resource to which access is controlled. In general, an object</a:t>
            </a:r>
          </a:p>
          <a:p>
            <a:pPr eaLnBrk="1" hangingPunct="1"/>
            <a:r>
              <a:rPr lang="en-US" b="0" dirty="0"/>
              <a:t>is an entity used to contain and/or receive information. Examples include records,</a:t>
            </a:r>
          </a:p>
          <a:p>
            <a:pPr eaLnBrk="1" hangingPunct="1"/>
            <a:r>
              <a:rPr lang="en-US" b="0" dirty="0"/>
              <a:t>blocks, pages, segments, files, portions of files, directories, directory trees, mailboxes,</a:t>
            </a:r>
          </a:p>
          <a:p>
            <a:pPr eaLnBrk="1" hangingPunct="1"/>
            <a:r>
              <a:rPr lang="en-US" b="0" dirty="0"/>
              <a:t>messages, and programs. Some access control systems also encompass, bits,</a:t>
            </a:r>
          </a:p>
          <a:p>
            <a:pPr eaLnBrk="1" hangingPunct="1"/>
            <a:r>
              <a:rPr lang="en-US" b="0" dirty="0"/>
              <a:t>bytes, words, processors, communication ports, clocks, and network nodes.</a:t>
            </a:r>
          </a:p>
          <a:p>
            <a:pPr eaLnBrk="1" hangingPunct="1"/>
            <a:endParaRPr lang="en-US" b="0" dirty="0"/>
          </a:p>
          <a:p>
            <a:pPr eaLnBrk="1" hangingPunct="1"/>
            <a:r>
              <a:rPr lang="en-US" b="0" dirty="0"/>
              <a:t>The number and types of objects to be protected by an access control system</a:t>
            </a:r>
          </a:p>
          <a:p>
            <a:pPr eaLnBrk="1" hangingPunct="1"/>
            <a:r>
              <a:rPr lang="en-US" b="0" dirty="0"/>
              <a:t>depends on the environment in which access control operates and the desired tradeoff</a:t>
            </a:r>
          </a:p>
          <a:p>
            <a:pPr eaLnBrk="1" hangingPunct="1"/>
            <a:r>
              <a:rPr lang="en-US" b="0" dirty="0"/>
              <a:t>between security on the one hand and complexity, processing burden, and ease</a:t>
            </a:r>
          </a:p>
          <a:p>
            <a:pPr eaLnBrk="1" hangingPunct="1"/>
            <a:r>
              <a:rPr lang="en-US" b="0" dirty="0"/>
              <a:t>of use on the other hand.</a:t>
            </a:r>
          </a:p>
          <a:p>
            <a:pPr eaLnBrk="1" hangingPunct="1"/>
            <a:endParaRPr lang="en-US" b="0" dirty="0"/>
          </a:p>
          <a:p>
            <a:pPr eaLnBrk="1" hangingPunct="1"/>
            <a:r>
              <a:rPr lang="en-US" b="0" dirty="0"/>
              <a:t>An </a:t>
            </a:r>
            <a:r>
              <a:rPr lang="en-US" b="1" dirty="0"/>
              <a:t>access right </a:t>
            </a:r>
            <a:r>
              <a:rPr lang="en-US" b="0" dirty="0"/>
              <a:t>describes the way in which a subject may access an object.</a:t>
            </a:r>
          </a:p>
          <a:p>
            <a:pPr eaLnBrk="1" hangingPunct="1"/>
            <a:r>
              <a:rPr lang="en-US" b="0" dirty="0"/>
              <a:t>Access rights could include the following:</a:t>
            </a:r>
          </a:p>
          <a:p>
            <a:pPr eaLnBrk="1" hangingPunct="1"/>
            <a:endParaRPr lang="en-US" b="0" dirty="0"/>
          </a:p>
          <a:p>
            <a:pPr eaLnBrk="1" hangingPunct="1"/>
            <a:r>
              <a:rPr lang="en-US" b="0" dirty="0"/>
              <a:t>• </a:t>
            </a:r>
            <a:r>
              <a:rPr lang="en-US" b="1" dirty="0"/>
              <a:t>Read:</a:t>
            </a:r>
            <a:r>
              <a:rPr lang="en-US" b="0" dirty="0"/>
              <a:t> User may view information in a system resource (e.g., a file, selected</a:t>
            </a:r>
          </a:p>
          <a:p>
            <a:pPr eaLnBrk="1" hangingPunct="1"/>
            <a:r>
              <a:rPr lang="en-US" b="0" dirty="0"/>
              <a:t>records in a file, selected fields within a record, or some combination). Read</a:t>
            </a:r>
          </a:p>
          <a:p>
            <a:pPr eaLnBrk="1" hangingPunct="1"/>
            <a:r>
              <a:rPr lang="en-US" b="0" dirty="0"/>
              <a:t>access includes the ability to copy or print.</a:t>
            </a:r>
          </a:p>
          <a:p>
            <a:pPr eaLnBrk="1" hangingPunct="1"/>
            <a:endParaRPr lang="en-US" b="0" dirty="0"/>
          </a:p>
          <a:p>
            <a:pPr eaLnBrk="1" hangingPunct="1"/>
            <a:r>
              <a:rPr lang="en-US" b="0" dirty="0"/>
              <a:t>• </a:t>
            </a:r>
            <a:r>
              <a:rPr lang="en-US" b="1" dirty="0"/>
              <a:t>Write</a:t>
            </a:r>
            <a:r>
              <a:rPr lang="en-US" b="0" dirty="0"/>
              <a:t>: User may add, modify, or delete data in system resource (e.g., files,</a:t>
            </a:r>
          </a:p>
          <a:p>
            <a:pPr eaLnBrk="1" hangingPunct="1"/>
            <a:r>
              <a:rPr lang="en-US" b="0" dirty="0"/>
              <a:t>records, programs). Write access includes read access.</a:t>
            </a:r>
          </a:p>
          <a:p>
            <a:pPr eaLnBrk="1" hangingPunct="1"/>
            <a:endParaRPr lang="en-US" b="0" dirty="0"/>
          </a:p>
          <a:p>
            <a:pPr eaLnBrk="1" hangingPunct="1"/>
            <a:r>
              <a:rPr lang="en-US" b="0" dirty="0"/>
              <a:t>• </a:t>
            </a:r>
            <a:r>
              <a:rPr lang="en-US" b="1" dirty="0"/>
              <a:t>Execute</a:t>
            </a:r>
            <a:r>
              <a:rPr lang="en-US" b="0" dirty="0"/>
              <a:t>: User may execute specified programs.</a:t>
            </a:r>
          </a:p>
          <a:p>
            <a:pPr eaLnBrk="1" hangingPunct="1"/>
            <a:endParaRPr lang="en-US" b="0" dirty="0"/>
          </a:p>
          <a:p>
            <a:pPr eaLnBrk="1" hangingPunct="1"/>
            <a:r>
              <a:rPr lang="en-US" b="0" dirty="0"/>
              <a:t>• </a:t>
            </a:r>
            <a:r>
              <a:rPr lang="en-US" b="1" dirty="0"/>
              <a:t>Delete:</a:t>
            </a:r>
            <a:r>
              <a:rPr lang="en-US" b="0" dirty="0"/>
              <a:t> User may delete certain system resources, such as files or records.</a:t>
            </a:r>
          </a:p>
          <a:p>
            <a:pPr eaLnBrk="1" hangingPunct="1"/>
            <a:endParaRPr lang="en-US" b="0" dirty="0"/>
          </a:p>
          <a:p>
            <a:pPr eaLnBrk="1" hangingPunct="1"/>
            <a:r>
              <a:rPr lang="en-US" b="0" dirty="0"/>
              <a:t>• </a:t>
            </a:r>
            <a:r>
              <a:rPr lang="en-US" b="1" dirty="0"/>
              <a:t>Create:</a:t>
            </a:r>
            <a:r>
              <a:rPr lang="en-US" b="0" dirty="0"/>
              <a:t> User may create new files, records, or fields.</a:t>
            </a:r>
          </a:p>
          <a:p>
            <a:pPr eaLnBrk="1" hangingPunct="1"/>
            <a:endParaRPr lang="en-US" b="0" dirty="0"/>
          </a:p>
          <a:p>
            <a:pPr eaLnBrk="1" hangingPunct="1"/>
            <a:r>
              <a:rPr lang="en-US" b="0" dirty="0"/>
              <a:t>• </a:t>
            </a:r>
            <a:r>
              <a:rPr lang="en-US" b="1" dirty="0"/>
              <a:t>Search:</a:t>
            </a:r>
            <a:r>
              <a:rPr lang="en-US" b="0" dirty="0"/>
              <a:t> User may list the files in a directory or otherwise search the directory.</a:t>
            </a:r>
            <a:endParaRPr lang="en-US" b="0" dirty="0">
              <a:latin typeface="Times New Roman" pitchFamily="-110" charset="0"/>
            </a:endParaRPr>
          </a:p>
          <a:p>
            <a:endParaRPr lang="en-PK" dirty="0"/>
          </a:p>
        </p:txBody>
      </p:sp>
      <p:sp>
        <p:nvSpPr>
          <p:cNvPr id="4" name="Slide Number Placeholder 3"/>
          <p:cNvSpPr>
            <a:spLocks noGrp="1"/>
          </p:cNvSpPr>
          <p:nvPr>
            <p:ph type="sldNum" sz="quarter" idx="5"/>
          </p:nvPr>
        </p:nvSpPr>
        <p:spPr/>
        <p:txBody>
          <a:bodyPr/>
          <a:lstStyle/>
          <a:p>
            <a:fld id="{A743AB7A-A1DF-49B6-88F5-B4669E9620A6}" type="slidenum">
              <a:rPr lang="en-PK" smtClean="0"/>
              <a:t>38</a:t>
            </a:fld>
            <a:endParaRPr lang="en-PK"/>
          </a:p>
        </p:txBody>
      </p:sp>
    </p:spTree>
    <p:extLst>
      <p:ext uri="{BB962C8B-B14F-4D97-AF65-F5344CB8AC3E}">
        <p14:creationId xmlns:p14="http://schemas.microsoft.com/office/powerpoint/2010/main" val="4046944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92BBD-2975-2FBE-76F3-CAAE1DCD60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K"/>
          </a:p>
        </p:txBody>
      </p:sp>
      <p:sp>
        <p:nvSpPr>
          <p:cNvPr id="3" name="Subtitle 2">
            <a:extLst>
              <a:ext uri="{FF2B5EF4-FFF2-40B4-BE49-F238E27FC236}">
                <a16:creationId xmlns:a16="http://schemas.microsoft.com/office/drawing/2014/main" id="{F72E052F-5CF3-90E1-922B-5DC84D986A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K"/>
          </a:p>
        </p:txBody>
      </p:sp>
      <p:sp>
        <p:nvSpPr>
          <p:cNvPr id="4" name="Date Placeholder 3">
            <a:extLst>
              <a:ext uri="{FF2B5EF4-FFF2-40B4-BE49-F238E27FC236}">
                <a16:creationId xmlns:a16="http://schemas.microsoft.com/office/drawing/2014/main" id="{230DA81F-A059-D720-4D81-EFD5BA7009B0}"/>
              </a:ext>
            </a:extLst>
          </p:cNvPr>
          <p:cNvSpPr>
            <a:spLocks noGrp="1"/>
          </p:cNvSpPr>
          <p:nvPr>
            <p:ph type="dt" sz="half" idx="10"/>
          </p:nvPr>
        </p:nvSpPr>
        <p:spPr/>
        <p:txBody>
          <a:bodyPr/>
          <a:lstStyle/>
          <a:p>
            <a:fld id="{B202066B-6A78-4807-AC3A-B9B11CD636B0}" type="datetimeFigureOut">
              <a:rPr lang="en-PK" smtClean="0"/>
              <a:t>06/10/2024</a:t>
            </a:fld>
            <a:endParaRPr lang="en-PK"/>
          </a:p>
        </p:txBody>
      </p:sp>
      <p:sp>
        <p:nvSpPr>
          <p:cNvPr id="5" name="Footer Placeholder 4">
            <a:extLst>
              <a:ext uri="{FF2B5EF4-FFF2-40B4-BE49-F238E27FC236}">
                <a16:creationId xmlns:a16="http://schemas.microsoft.com/office/drawing/2014/main" id="{73C30DD1-54E7-178C-D9D9-0D85925080B8}"/>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04C53522-9CEB-7DF0-CB15-11B885ADEF40}"/>
              </a:ext>
            </a:extLst>
          </p:cNvPr>
          <p:cNvSpPr>
            <a:spLocks noGrp="1"/>
          </p:cNvSpPr>
          <p:nvPr>
            <p:ph type="sldNum" sz="quarter" idx="12"/>
          </p:nvPr>
        </p:nvSpPr>
        <p:spPr/>
        <p:txBody>
          <a:bodyPr/>
          <a:lstStyle/>
          <a:p>
            <a:fld id="{0F98B998-C549-45D6-99B2-6596217BCBFF}" type="slidenum">
              <a:rPr lang="en-PK" smtClean="0"/>
              <a:t>‹#›</a:t>
            </a:fld>
            <a:endParaRPr lang="en-PK"/>
          </a:p>
        </p:txBody>
      </p:sp>
    </p:spTree>
    <p:extLst>
      <p:ext uri="{BB962C8B-B14F-4D97-AF65-F5344CB8AC3E}">
        <p14:creationId xmlns:p14="http://schemas.microsoft.com/office/powerpoint/2010/main" val="1365317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C3C00-1925-AA99-C3F4-6918E99CB96D}"/>
              </a:ext>
            </a:extLst>
          </p:cNvPr>
          <p:cNvSpPr>
            <a:spLocks noGrp="1"/>
          </p:cNvSpPr>
          <p:nvPr>
            <p:ph type="title"/>
          </p:nvPr>
        </p:nvSpPr>
        <p:spPr/>
        <p:txBody>
          <a:bodyPr/>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71A47383-5188-6AB0-3CB1-C9C2A9D0C7B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A89AF7AB-AA90-A5FF-1E7B-CBD410AD648F}"/>
              </a:ext>
            </a:extLst>
          </p:cNvPr>
          <p:cNvSpPr>
            <a:spLocks noGrp="1"/>
          </p:cNvSpPr>
          <p:nvPr>
            <p:ph type="dt" sz="half" idx="10"/>
          </p:nvPr>
        </p:nvSpPr>
        <p:spPr/>
        <p:txBody>
          <a:bodyPr/>
          <a:lstStyle/>
          <a:p>
            <a:fld id="{B202066B-6A78-4807-AC3A-B9B11CD636B0}" type="datetimeFigureOut">
              <a:rPr lang="en-PK" smtClean="0"/>
              <a:t>06/10/2024</a:t>
            </a:fld>
            <a:endParaRPr lang="en-PK"/>
          </a:p>
        </p:txBody>
      </p:sp>
      <p:sp>
        <p:nvSpPr>
          <p:cNvPr id="5" name="Footer Placeholder 4">
            <a:extLst>
              <a:ext uri="{FF2B5EF4-FFF2-40B4-BE49-F238E27FC236}">
                <a16:creationId xmlns:a16="http://schemas.microsoft.com/office/drawing/2014/main" id="{A046DABF-5404-C464-2919-7FAB020AA3BA}"/>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0CB34EC6-7622-9CC9-C972-1EFBCC58CE26}"/>
              </a:ext>
            </a:extLst>
          </p:cNvPr>
          <p:cNvSpPr>
            <a:spLocks noGrp="1"/>
          </p:cNvSpPr>
          <p:nvPr>
            <p:ph type="sldNum" sz="quarter" idx="12"/>
          </p:nvPr>
        </p:nvSpPr>
        <p:spPr/>
        <p:txBody>
          <a:bodyPr/>
          <a:lstStyle/>
          <a:p>
            <a:fld id="{0F98B998-C549-45D6-99B2-6596217BCBFF}" type="slidenum">
              <a:rPr lang="en-PK" smtClean="0"/>
              <a:t>‹#›</a:t>
            </a:fld>
            <a:endParaRPr lang="en-PK"/>
          </a:p>
        </p:txBody>
      </p:sp>
    </p:spTree>
    <p:extLst>
      <p:ext uri="{BB962C8B-B14F-4D97-AF65-F5344CB8AC3E}">
        <p14:creationId xmlns:p14="http://schemas.microsoft.com/office/powerpoint/2010/main" val="3250822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24ADAD-AEE6-8F59-5785-BFC248C47DD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501A3845-05D5-896F-A619-CAB0A4B547E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76980915-D03B-12A9-EEB0-9BEFC94B802F}"/>
              </a:ext>
            </a:extLst>
          </p:cNvPr>
          <p:cNvSpPr>
            <a:spLocks noGrp="1"/>
          </p:cNvSpPr>
          <p:nvPr>
            <p:ph type="dt" sz="half" idx="10"/>
          </p:nvPr>
        </p:nvSpPr>
        <p:spPr/>
        <p:txBody>
          <a:bodyPr/>
          <a:lstStyle/>
          <a:p>
            <a:fld id="{B202066B-6A78-4807-AC3A-B9B11CD636B0}" type="datetimeFigureOut">
              <a:rPr lang="en-PK" smtClean="0"/>
              <a:t>06/10/2024</a:t>
            </a:fld>
            <a:endParaRPr lang="en-PK"/>
          </a:p>
        </p:txBody>
      </p:sp>
      <p:sp>
        <p:nvSpPr>
          <p:cNvPr id="5" name="Footer Placeholder 4">
            <a:extLst>
              <a:ext uri="{FF2B5EF4-FFF2-40B4-BE49-F238E27FC236}">
                <a16:creationId xmlns:a16="http://schemas.microsoft.com/office/drawing/2014/main" id="{1D365AED-DB1D-E689-9E40-EEC03B1BD687}"/>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8F05DC11-44EC-ACE8-E4C8-D06E8AF335F7}"/>
              </a:ext>
            </a:extLst>
          </p:cNvPr>
          <p:cNvSpPr>
            <a:spLocks noGrp="1"/>
          </p:cNvSpPr>
          <p:nvPr>
            <p:ph type="sldNum" sz="quarter" idx="12"/>
          </p:nvPr>
        </p:nvSpPr>
        <p:spPr/>
        <p:txBody>
          <a:bodyPr/>
          <a:lstStyle/>
          <a:p>
            <a:fld id="{0F98B998-C549-45D6-99B2-6596217BCBFF}" type="slidenum">
              <a:rPr lang="en-PK" smtClean="0"/>
              <a:t>‹#›</a:t>
            </a:fld>
            <a:endParaRPr lang="en-PK"/>
          </a:p>
        </p:txBody>
      </p:sp>
    </p:spTree>
    <p:extLst>
      <p:ext uri="{BB962C8B-B14F-4D97-AF65-F5344CB8AC3E}">
        <p14:creationId xmlns:p14="http://schemas.microsoft.com/office/powerpoint/2010/main" val="1224159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E05C3-6D45-DF5A-06A9-0F8F1AFCEBA8}"/>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40FCD31D-66CE-0AB8-D96B-D1D9E68E5BC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38EBC9CD-DF63-1E6A-9E60-3EEF399CD227}"/>
              </a:ext>
            </a:extLst>
          </p:cNvPr>
          <p:cNvSpPr>
            <a:spLocks noGrp="1"/>
          </p:cNvSpPr>
          <p:nvPr>
            <p:ph type="dt" sz="half" idx="10"/>
          </p:nvPr>
        </p:nvSpPr>
        <p:spPr/>
        <p:txBody>
          <a:bodyPr/>
          <a:lstStyle/>
          <a:p>
            <a:fld id="{B202066B-6A78-4807-AC3A-B9B11CD636B0}" type="datetimeFigureOut">
              <a:rPr lang="en-PK" smtClean="0"/>
              <a:t>06/10/2024</a:t>
            </a:fld>
            <a:endParaRPr lang="en-PK"/>
          </a:p>
        </p:txBody>
      </p:sp>
      <p:sp>
        <p:nvSpPr>
          <p:cNvPr id="5" name="Footer Placeholder 4">
            <a:extLst>
              <a:ext uri="{FF2B5EF4-FFF2-40B4-BE49-F238E27FC236}">
                <a16:creationId xmlns:a16="http://schemas.microsoft.com/office/drawing/2014/main" id="{DFD66888-7FA0-6864-55F0-B890F96FE980}"/>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9FB56A2A-51C1-F09F-9226-CEFFF899EBA1}"/>
              </a:ext>
            </a:extLst>
          </p:cNvPr>
          <p:cNvSpPr>
            <a:spLocks noGrp="1"/>
          </p:cNvSpPr>
          <p:nvPr>
            <p:ph type="sldNum" sz="quarter" idx="12"/>
          </p:nvPr>
        </p:nvSpPr>
        <p:spPr/>
        <p:txBody>
          <a:bodyPr/>
          <a:lstStyle/>
          <a:p>
            <a:fld id="{0F98B998-C549-45D6-99B2-6596217BCBFF}" type="slidenum">
              <a:rPr lang="en-PK" smtClean="0"/>
              <a:t>‹#›</a:t>
            </a:fld>
            <a:endParaRPr lang="en-PK"/>
          </a:p>
        </p:txBody>
      </p:sp>
    </p:spTree>
    <p:extLst>
      <p:ext uri="{BB962C8B-B14F-4D97-AF65-F5344CB8AC3E}">
        <p14:creationId xmlns:p14="http://schemas.microsoft.com/office/powerpoint/2010/main" val="2090436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B1F84-4A89-D505-65F5-B75E62C7A4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K"/>
          </a:p>
        </p:txBody>
      </p:sp>
      <p:sp>
        <p:nvSpPr>
          <p:cNvPr id="3" name="Text Placeholder 2">
            <a:extLst>
              <a:ext uri="{FF2B5EF4-FFF2-40B4-BE49-F238E27FC236}">
                <a16:creationId xmlns:a16="http://schemas.microsoft.com/office/drawing/2014/main" id="{FA56DD38-2284-BDEF-C458-AC72F0E704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D89FF76-91D2-F5EE-7B29-61BA7A86CB0B}"/>
              </a:ext>
            </a:extLst>
          </p:cNvPr>
          <p:cNvSpPr>
            <a:spLocks noGrp="1"/>
          </p:cNvSpPr>
          <p:nvPr>
            <p:ph type="dt" sz="half" idx="10"/>
          </p:nvPr>
        </p:nvSpPr>
        <p:spPr/>
        <p:txBody>
          <a:bodyPr/>
          <a:lstStyle/>
          <a:p>
            <a:fld id="{B202066B-6A78-4807-AC3A-B9B11CD636B0}" type="datetimeFigureOut">
              <a:rPr lang="en-PK" smtClean="0"/>
              <a:t>06/10/2024</a:t>
            </a:fld>
            <a:endParaRPr lang="en-PK"/>
          </a:p>
        </p:txBody>
      </p:sp>
      <p:sp>
        <p:nvSpPr>
          <p:cNvPr id="5" name="Footer Placeholder 4">
            <a:extLst>
              <a:ext uri="{FF2B5EF4-FFF2-40B4-BE49-F238E27FC236}">
                <a16:creationId xmlns:a16="http://schemas.microsoft.com/office/drawing/2014/main" id="{C40AF1D6-F037-B912-155A-9A580C7EC8DF}"/>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6060CDDE-B83D-1E51-9AF3-BC097A1A27BC}"/>
              </a:ext>
            </a:extLst>
          </p:cNvPr>
          <p:cNvSpPr>
            <a:spLocks noGrp="1"/>
          </p:cNvSpPr>
          <p:nvPr>
            <p:ph type="sldNum" sz="quarter" idx="12"/>
          </p:nvPr>
        </p:nvSpPr>
        <p:spPr/>
        <p:txBody>
          <a:bodyPr/>
          <a:lstStyle/>
          <a:p>
            <a:fld id="{0F98B998-C549-45D6-99B2-6596217BCBFF}" type="slidenum">
              <a:rPr lang="en-PK" smtClean="0"/>
              <a:t>‹#›</a:t>
            </a:fld>
            <a:endParaRPr lang="en-PK"/>
          </a:p>
        </p:txBody>
      </p:sp>
    </p:spTree>
    <p:extLst>
      <p:ext uri="{BB962C8B-B14F-4D97-AF65-F5344CB8AC3E}">
        <p14:creationId xmlns:p14="http://schemas.microsoft.com/office/powerpoint/2010/main" val="601193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F10B0-9E81-7059-8136-CC73CA868144}"/>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421AEE60-389B-C91E-56C6-3437A18AE81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Content Placeholder 3">
            <a:extLst>
              <a:ext uri="{FF2B5EF4-FFF2-40B4-BE49-F238E27FC236}">
                <a16:creationId xmlns:a16="http://schemas.microsoft.com/office/drawing/2014/main" id="{B7E29EE2-4770-78F4-A31D-72299176FD9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Date Placeholder 4">
            <a:extLst>
              <a:ext uri="{FF2B5EF4-FFF2-40B4-BE49-F238E27FC236}">
                <a16:creationId xmlns:a16="http://schemas.microsoft.com/office/drawing/2014/main" id="{CB6AA4A8-58F9-553E-4F50-018D33C7AC2F}"/>
              </a:ext>
            </a:extLst>
          </p:cNvPr>
          <p:cNvSpPr>
            <a:spLocks noGrp="1"/>
          </p:cNvSpPr>
          <p:nvPr>
            <p:ph type="dt" sz="half" idx="10"/>
          </p:nvPr>
        </p:nvSpPr>
        <p:spPr/>
        <p:txBody>
          <a:bodyPr/>
          <a:lstStyle/>
          <a:p>
            <a:fld id="{B202066B-6A78-4807-AC3A-B9B11CD636B0}" type="datetimeFigureOut">
              <a:rPr lang="en-PK" smtClean="0"/>
              <a:t>06/10/2024</a:t>
            </a:fld>
            <a:endParaRPr lang="en-PK"/>
          </a:p>
        </p:txBody>
      </p:sp>
      <p:sp>
        <p:nvSpPr>
          <p:cNvPr id="6" name="Footer Placeholder 5">
            <a:extLst>
              <a:ext uri="{FF2B5EF4-FFF2-40B4-BE49-F238E27FC236}">
                <a16:creationId xmlns:a16="http://schemas.microsoft.com/office/drawing/2014/main" id="{E9745E23-4D38-1B3A-E6D9-5175815B30BA}"/>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97CA9F1E-F9DD-E137-4684-9F3B3311D752}"/>
              </a:ext>
            </a:extLst>
          </p:cNvPr>
          <p:cNvSpPr>
            <a:spLocks noGrp="1"/>
          </p:cNvSpPr>
          <p:nvPr>
            <p:ph type="sldNum" sz="quarter" idx="12"/>
          </p:nvPr>
        </p:nvSpPr>
        <p:spPr/>
        <p:txBody>
          <a:bodyPr/>
          <a:lstStyle/>
          <a:p>
            <a:fld id="{0F98B998-C549-45D6-99B2-6596217BCBFF}" type="slidenum">
              <a:rPr lang="en-PK" smtClean="0"/>
              <a:t>‹#›</a:t>
            </a:fld>
            <a:endParaRPr lang="en-PK"/>
          </a:p>
        </p:txBody>
      </p:sp>
    </p:spTree>
    <p:extLst>
      <p:ext uri="{BB962C8B-B14F-4D97-AF65-F5344CB8AC3E}">
        <p14:creationId xmlns:p14="http://schemas.microsoft.com/office/powerpoint/2010/main" val="2899802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3F00D-DC3F-33D6-5BC2-91F0D544BEAF}"/>
              </a:ext>
            </a:extLst>
          </p:cNvPr>
          <p:cNvSpPr>
            <a:spLocks noGrp="1"/>
          </p:cNvSpPr>
          <p:nvPr>
            <p:ph type="title"/>
          </p:nvPr>
        </p:nvSpPr>
        <p:spPr>
          <a:xfrm>
            <a:off x="839788" y="365125"/>
            <a:ext cx="10515600" cy="1325563"/>
          </a:xfrm>
        </p:spPr>
        <p:txBody>
          <a:bodyPr/>
          <a:lstStyle/>
          <a:p>
            <a:r>
              <a:rPr lang="en-US"/>
              <a:t>Click to edit Master title style</a:t>
            </a:r>
            <a:endParaRPr lang="en-PK"/>
          </a:p>
        </p:txBody>
      </p:sp>
      <p:sp>
        <p:nvSpPr>
          <p:cNvPr id="3" name="Text Placeholder 2">
            <a:extLst>
              <a:ext uri="{FF2B5EF4-FFF2-40B4-BE49-F238E27FC236}">
                <a16:creationId xmlns:a16="http://schemas.microsoft.com/office/drawing/2014/main" id="{31DA8BFC-7662-5665-2305-042594CE9A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A7F7E53-1620-5544-038F-B786B41AC88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Text Placeholder 4">
            <a:extLst>
              <a:ext uri="{FF2B5EF4-FFF2-40B4-BE49-F238E27FC236}">
                <a16:creationId xmlns:a16="http://schemas.microsoft.com/office/drawing/2014/main" id="{00623875-31C6-CED2-5728-2189B82433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F6DB13-06D2-FDF3-5D4C-A540EBD7A2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7" name="Date Placeholder 6">
            <a:extLst>
              <a:ext uri="{FF2B5EF4-FFF2-40B4-BE49-F238E27FC236}">
                <a16:creationId xmlns:a16="http://schemas.microsoft.com/office/drawing/2014/main" id="{B92BE179-917C-0372-32C4-8F2B8CF821A2}"/>
              </a:ext>
            </a:extLst>
          </p:cNvPr>
          <p:cNvSpPr>
            <a:spLocks noGrp="1"/>
          </p:cNvSpPr>
          <p:nvPr>
            <p:ph type="dt" sz="half" idx="10"/>
          </p:nvPr>
        </p:nvSpPr>
        <p:spPr/>
        <p:txBody>
          <a:bodyPr/>
          <a:lstStyle/>
          <a:p>
            <a:fld id="{B202066B-6A78-4807-AC3A-B9B11CD636B0}" type="datetimeFigureOut">
              <a:rPr lang="en-PK" smtClean="0"/>
              <a:t>06/10/2024</a:t>
            </a:fld>
            <a:endParaRPr lang="en-PK"/>
          </a:p>
        </p:txBody>
      </p:sp>
      <p:sp>
        <p:nvSpPr>
          <p:cNvPr id="8" name="Footer Placeholder 7">
            <a:extLst>
              <a:ext uri="{FF2B5EF4-FFF2-40B4-BE49-F238E27FC236}">
                <a16:creationId xmlns:a16="http://schemas.microsoft.com/office/drawing/2014/main" id="{8CD7A967-E018-AEFA-2842-5C5BBCB89EFC}"/>
              </a:ext>
            </a:extLst>
          </p:cNvPr>
          <p:cNvSpPr>
            <a:spLocks noGrp="1"/>
          </p:cNvSpPr>
          <p:nvPr>
            <p:ph type="ftr" sz="quarter" idx="11"/>
          </p:nvPr>
        </p:nvSpPr>
        <p:spPr/>
        <p:txBody>
          <a:bodyPr/>
          <a:lstStyle/>
          <a:p>
            <a:endParaRPr lang="en-PK"/>
          </a:p>
        </p:txBody>
      </p:sp>
      <p:sp>
        <p:nvSpPr>
          <p:cNvPr id="9" name="Slide Number Placeholder 8">
            <a:extLst>
              <a:ext uri="{FF2B5EF4-FFF2-40B4-BE49-F238E27FC236}">
                <a16:creationId xmlns:a16="http://schemas.microsoft.com/office/drawing/2014/main" id="{57559679-D4DA-1835-BCC1-68E9D812A4C4}"/>
              </a:ext>
            </a:extLst>
          </p:cNvPr>
          <p:cNvSpPr>
            <a:spLocks noGrp="1"/>
          </p:cNvSpPr>
          <p:nvPr>
            <p:ph type="sldNum" sz="quarter" idx="12"/>
          </p:nvPr>
        </p:nvSpPr>
        <p:spPr/>
        <p:txBody>
          <a:bodyPr/>
          <a:lstStyle/>
          <a:p>
            <a:fld id="{0F98B998-C549-45D6-99B2-6596217BCBFF}" type="slidenum">
              <a:rPr lang="en-PK" smtClean="0"/>
              <a:t>‹#›</a:t>
            </a:fld>
            <a:endParaRPr lang="en-PK"/>
          </a:p>
        </p:txBody>
      </p:sp>
    </p:spTree>
    <p:extLst>
      <p:ext uri="{BB962C8B-B14F-4D97-AF65-F5344CB8AC3E}">
        <p14:creationId xmlns:p14="http://schemas.microsoft.com/office/powerpoint/2010/main" val="3210834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CBBD3-8A1E-8247-0BBF-113A1854E31C}"/>
              </a:ext>
            </a:extLst>
          </p:cNvPr>
          <p:cNvSpPr>
            <a:spLocks noGrp="1"/>
          </p:cNvSpPr>
          <p:nvPr>
            <p:ph type="title"/>
          </p:nvPr>
        </p:nvSpPr>
        <p:spPr/>
        <p:txBody>
          <a:bodyPr/>
          <a:lstStyle/>
          <a:p>
            <a:r>
              <a:rPr lang="en-US"/>
              <a:t>Click to edit Master title style</a:t>
            </a:r>
            <a:endParaRPr lang="en-PK"/>
          </a:p>
        </p:txBody>
      </p:sp>
      <p:sp>
        <p:nvSpPr>
          <p:cNvPr id="3" name="Date Placeholder 2">
            <a:extLst>
              <a:ext uri="{FF2B5EF4-FFF2-40B4-BE49-F238E27FC236}">
                <a16:creationId xmlns:a16="http://schemas.microsoft.com/office/drawing/2014/main" id="{CDCDBFBA-174D-896D-754E-00B76CA1A545}"/>
              </a:ext>
            </a:extLst>
          </p:cNvPr>
          <p:cNvSpPr>
            <a:spLocks noGrp="1"/>
          </p:cNvSpPr>
          <p:nvPr>
            <p:ph type="dt" sz="half" idx="10"/>
          </p:nvPr>
        </p:nvSpPr>
        <p:spPr/>
        <p:txBody>
          <a:bodyPr/>
          <a:lstStyle/>
          <a:p>
            <a:fld id="{B202066B-6A78-4807-AC3A-B9B11CD636B0}" type="datetimeFigureOut">
              <a:rPr lang="en-PK" smtClean="0"/>
              <a:t>06/10/2024</a:t>
            </a:fld>
            <a:endParaRPr lang="en-PK"/>
          </a:p>
        </p:txBody>
      </p:sp>
      <p:sp>
        <p:nvSpPr>
          <p:cNvPr id="4" name="Footer Placeholder 3">
            <a:extLst>
              <a:ext uri="{FF2B5EF4-FFF2-40B4-BE49-F238E27FC236}">
                <a16:creationId xmlns:a16="http://schemas.microsoft.com/office/drawing/2014/main" id="{553EA375-7508-5739-B7F4-F5C9E00289AE}"/>
              </a:ext>
            </a:extLst>
          </p:cNvPr>
          <p:cNvSpPr>
            <a:spLocks noGrp="1"/>
          </p:cNvSpPr>
          <p:nvPr>
            <p:ph type="ftr" sz="quarter" idx="11"/>
          </p:nvPr>
        </p:nvSpPr>
        <p:spPr/>
        <p:txBody>
          <a:bodyPr/>
          <a:lstStyle/>
          <a:p>
            <a:endParaRPr lang="en-PK"/>
          </a:p>
        </p:txBody>
      </p:sp>
      <p:sp>
        <p:nvSpPr>
          <p:cNvPr id="5" name="Slide Number Placeholder 4">
            <a:extLst>
              <a:ext uri="{FF2B5EF4-FFF2-40B4-BE49-F238E27FC236}">
                <a16:creationId xmlns:a16="http://schemas.microsoft.com/office/drawing/2014/main" id="{DBA7AFEB-9D58-3F48-3D5A-01C7E97A5D57}"/>
              </a:ext>
            </a:extLst>
          </p:cNvPr>
          <p:cNvSpPr>
            <a:spLocks noGrp="1"/>
          </p:cNvSpPr>
          <p:nvPr>
            <p:ph type="sldNum" sz="quarter" idx="12"/>
          </p:nvPr>
        </p:nvSpPr>
        <p:spPr/>
        <p:txBody>
          <a:bodyPr/>
          <a:lstStyle/>
          <a:p>
            <a:fld id="{0F98B998-C549-45D6-99B2-6596217BCBFF}" type="slidenum">
              <a:rPr lang="en-PK" smtClean="0"/>
              <a:t>‹#›</a:t>
            </a:fld>
            <a:endParaRPr lang="en-PK"/>
          </a:p>
        </p:txBody>
      </p:sp>
    </p:spTree>
    <p:extLst>
      <p:ext uri="{BB962C8B-B14F-4D97-AF65-F5344CB8AC3E}">
        <p14:creationId xmlns:p14="http://schemas.microsoft.com/office/powerpoint/2010/main" val="1414560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C85384-75BD-F376-2CE7-9341BCBD3341}"/>
              </a:ext>
            </a:extLst>
          </p:cNvPr>
          <p:cNvSpPr>
            <a:spLocks noGrp="1"/>
          </p:cNvSpPr>
          <p:nvPr>
            <p:ph type="dt" sz="half" idx="10"/>
          </p:nvPr>
        </p:nvSpPr>
        <p:spPr/>
        <p:txBody>
          <a:bodyPr/>
          <a:lstStyle/>
          <a:p>
            <a:fld id="{B202066B-6A78-4807-AC3A-B9B11CD636B0}" type="datetimeFigureOut">
              <a:rPr lang="en-PK" smtClean="0"/>
              <a:t>06/10/2024</a:t>
            </a:fld>
            <a:endParaRPr lang="en-PK"/>
          </a:p>
        </p:txBody>
      </p:sp>
      <p:sp>
        <p:nvSpPr>
          <p:cNvPr id="3" name="Footer Placeholder 2">
            <a:extLst>
              <a:ext uri="{FF2B5EF4-FFF2-40B4-BE49-F238E27FC236}">
                <a16:creationId xmlns:a16="http://schemas.microsoft.com/office/drawing/2014/main" id="{E81D4CB2-3A23-6006-7CD1-F951519427A9}"/>
              </a:ext>
            </a:extLst>
          </p:cNvPr>
          <p:cNvSpPr>
            <a:spLocks noGrp="1"/>
          </p:cNvSpPr>
          <p:nvPr>
            <p:ph type="ftr" sz="quarter" idx="11"/>
          </p:nvPr>
        </p:nvSpPr>
        <p:spPr/>
        <p:txBody>
          <a:bodyPr/>
          <a:lstStyle/>
          <a:p>
            <a:endParaRPr lang="en-PK"/>
          </a:p>
        </p:txBody>
      </p:sp>
      <p:sp>
        <p:nvSpPr>
          <p:cNvPr id="4" name="Slide Number Placeholder 3">
            <a:extLst>
              <a:ext uri="{FF2B5EF4-FFF2-40B4-BE49-F238E27FC236}">
                <a16:creationId xmlns:a16="http://schemas.microsoft.com/office/drawing/2014/main" id="{CABA5BC8-5ED4-6B87-2C3A-7FCDE7186C2C}"/>
              </a:ext>
            </a:extLst>
          </p:cNvPr>
          <p:cNvSpPr>
            <a:spLocks noGrp="1"/>
          </p:cNvSpPr>
          <p:nvPr>
            <p:ph type="sldNum" sz="quarter" idx="12"/>
          </p:nvPr>
        </p:nvSpPr>
        <p:spPr/>
        <p:txBody>
          <a:bodyPr/>
          <a:lstStyle/>
          <a:p>
            <a:fld id="{0F98B998-C549-45D6-99B2-6596217BCBFF}" type="slidenum">
              <a:rPr lang="en-PK" smtClean="0"/>
              <a:t>‹#›</a:t>
            </a:fld>
            <a:endParaRPr lang="en-PK"/>
          </a:p>
        </p:txBody>
      </p:sp>
    </p:spTree>
    <p:extLst>
      <p:ext uri="{BB962C8B-B14F-4D97-AF65-F5344CB8AC3E}">
        <p14:creationId xmlns:p14="http://schemas.microsoft.com/office/powerpoint/2010/main" val="1413285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377A4-B2C4-5C85-3258-1D96D75616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Content Placeholder 2">
            <a:extLst>
              <a:ext uri="{FF2B5EF4-FFF2-40B4-BE49-F238E27FC236}">
                <a16:creationId xmlns:a16="http://schemas.microsoft.com/office/drawing/2014/main" id="{7ED41E96-F1AC-EDC1-9AC7-BAAA544840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Text Placeholder 3">
            <a:extLst>
              <a:ext uri="{FF2B5EF4-FFF2-40B4-BE49-F238E27FC236}">
                <a16:creationId xmlns:a16="http://schemas.microsoft.com/office/drawing/2014/main" id="{0C876074-247E-85F4-A095-E4A43120D5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E13837-57F0-BEAC-718D-EBF8244EB898}"/>
              </a:ext>
            </a:extLst>
          </p:cNvPr>
          <p:cNvSpPr>
            <a:spLocks noGrp="1"/>
          </p:cNvSpPr>
          <p:nvPr>
            <p:ph type="dt" sz="half" idx="10"/>
          </p:nvPr>
        </p:nvSpPr>
        <p:spPr/>
        <p:txBody>
          <a:bodyPr/>
          <a:lstStyle/>
          <a:p>
            <a:fld id="{B202066B-6A78-4807-AC3A-B9B11CD636B0}" type="datetimeFigureOut">
              <a:rPr lang="en-PK" smtClean="0"/>
              <a:t>06/10/2024</a:t>
            </a:fld>
            <a:endParaRPr lang="en-PK"/>
          </a:p>
        </p:txBody>
      </p:sp>
      <p:sp>
        <p:nvSpPr>
          <p:cNvPr id="6" name="Footer Placeholder 5">
            <a:extLst>
              <a:ext uri="{FF2B5EF4-FFF2-40B4-BE49-F238E27FC236}">
                <a16:creationId xmlns:a16="http://schemas.microsoft.com/office/drawing/2014/main" id="{1BC7611B-87AC-D99E-C43F-8D2A6FF3D5C2}"/>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EA6D4367-4EAE-4F73-7320-671B54DB32AD}"/>
              </a:ext>
            </a:extLst>
          </p:cNvPr>
          <p:cNvSpPr>
            <a:spLocks noGrp="1"/>
          </p:cNvSpPr>
          <p:nvPr>
            <p:ph type="sldNum" sz="quarter" idx="12"/>
          </p:nvPr>
        </p:nvSpPr>
        <p:spPr/>
        <p:txBody>
          <a:bodyPr/>
          <a:lstStyle/>
          <a:p>
            <a:fld id="{0F98B998-C549-45D6-99B2-6596217BCBFF}" type="slidenum">
              <a:rPr lang="en-PK" smtClean="0"/>
              <a:t>‹#›</a:t>
            </a:fld>
            <a:endParaRPr lang="en-PK"/>
          </a:p>
        </p:txBody>
      </p:sp>
    </p:spTree>
    <p:extLst>
      <p:ext uri="{BB962C8B-B14F-4D97-AF65-F5344CB8AC3E}">
        <p14:creationId xmlns:p14="http://schemas.microsoft.com/office/powerpoint/2010/main" val="421054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36C8A-2C72-E2A0-0AD0-2BFF71E065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Picture Placeholder 2">
            <a:extLst>
              <a:ext uri="{FF2B5EF4-FFF2-40B4-BE49-F238E27FC236}">
                <a16:creationId xmlns:a16="http://schemas.microsoft.com/office/drawing/2014/main" id="{F955C2A1-26B2-0539-08AE-1EA65C7B8A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K"/>
          </a:p>
        </p:txBody>
      </p:sp>
      <p:sp>
        <p:nvSpPr>
          <p:cNvPr id="4" name="Text Placeholder 3">
            <a:extLst>
              <a:ext uri="{FF2B5EF4-FFF2-40B4-BE49-F238E27FC236}">
                <a16:creationId xmlns:a16="http://schemas.microsoft.com/office/drawing/2014/main" id="{F5D04F71-9F67-5FCC-8BE5-3A6350B538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FF23D5-CF7D-C0E6-C8EF-D8A5DCDFE01F}"/>
              </a:ext>
            </a:extLst>
          </p:cNvPr>
          <p:cNvSpPr>
            <a:spLocks noGrp="1"/>
          </p:cNvSpPr>
          <p:nvPr>
            <p:ph type="dt" sz="half" idx="10"/>
          </p:nvPr>
        </p:nvSpPr>
        <p:spPr/>
        <p:txBody>
          <a:bodyPr/>
          <a:lstStyle/>
          <a:p>
            <a:fld id="{B202066B-6A78-4807-AC3A-B9B11CD636B0}" type="datetimeFigureOut">
              <a:rPr lang="en-PK" smtClean="0"/>
              <a:t>06/10/2024</a:t>
            </a:fld>
            <a:endParaRPr lang="en-PK"/>
          </a:p>
        </p:txBody>
      </p:sp>
      <p:sp>
        <p:nvSpPr>
          <p:cNvPr id="6" name="Footer Placeholder 5">
            <a:extLst>
              <a:ext uri="{FF2B5EF4-FFF2-40B4-BE49-F238E27FC236}">
                <a16:creationId xmlns:a16="http://schemas.microsoft.com/office/drawing/2014/main" id="{10B26822-08C5-3422-3E73-C06250ADD0DC}"/>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EDDC511D-26B2-5E73-AA4C-B5D797660B0F}"/>
              </a:ext>
            </a:extLst>
          </p:cNvPr>
          <p:cNvSpPr>
            <a:spLocks noGrp="1"/>
          </p:cNvSpPr>
          <p:nvPr>
            <p:ph type="sldNum" sz="quarter" idx="12"/>
          </p:nvPr>
        </p:nvSpPr>
        <p:spPr/>
        <p:txBody>
          <a:bodyPr/>
          <a:lstStyle/>
          <a:p>
            <a:fld id="{0F98B998-C549-45D6-99B2-6596217BCBFF}" type="slidenum">
              <a:rPr lang="en-PK" smtClean="0"/>
              <a:t>‹#›</a:t>
            </a:fld>
            <a:endParaRPr lang="en-PK"/>
          </a:p>
        </p:txBody>
      </p:sp>
    </p:spTree>
    <p:extLst>
      <p:ext uri="{BB962C8B-B14F-4D97-AF65-F5344CB8AC3E}">
        <p14:creationId xmlns:p14="http://schemas.microsoft.com/office/powerpoint/2010/main" val="1936204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968992-CB1E-C2FF-D9D4-85567C474D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K"/>
          </a:p>
        </p:txBody>
      </p:sp>
      <p:sp>
        <p:nvSpPr>
          <p:cNvPr id="3" name="Text Placeholder 2">
            <a:extLst>
              <a:ext uri="{FF2B5EF4-FFF2-40B4-BE49-F238E27FC236}">
                <a16:creationId xmlns:a16="http://schemas.microsoft.com/office/drawing/2014/main" id="{81C2BE45-CD49-80AE-3ED1-6C55C9D5E1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07EA518F-CE85-F6E8-9E4B-9F27A4A08C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2066B-6A78-4807-AC3A-B9B11CD636B0}" type="datetimeFigureOut">
              <a:rPr lang="en-PK" smtClean="0"/>
              <a:t>06/10/2024</a:t>
            </a:fld>
            <a:endParaRPr lang="en-PK"/>
          </a:p>
        </p:txBody>
      </p:sp>
      <p:sp>
        <p:nvSpPr>
          <p:cNvPr id="5" name="Footer Placeholder 4">
            <a:extLst>
              <a:ext uri="{FF2B5EF4-FFF2-40B4-BE49-F238E27FC236}">
                <a16:creationId xmlns:a16="http://schemas.microsoft.com/office/drawing/2014/main" id="{C86F1B4C-9C0E-F2DC-9CC0-5508807C26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K"/>
          </a:p>
        </p:txBody>
      </p:sp>
      <p:sp>
        <p:nvSpPr>
          <p:cNvPr id="6" name="Slide Number Placeholder 5">
            <a:extLst>
              <a:ext uri="{FF2B5EF4-FFF2-40B4-BE49-F238E27FC236}">
                <a16:creationId xmlns:a16="http://schemas.microsoft.com/office/drawing/2014/main" id="{E23073C5-2FBE-DB25-0BA9-F6C3FB4716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98B998-C549-45D6-99B2-6596217BCBFF}" type="slidenum">
              <a:rPr lang="en-PK" smtClean="0"/>
              <a:t>‹#›</a:t>
            </a:fld>
            <a:endParaRPr lang="en-PK"/>
          </a:p>
        </p:txBody>
      </p:sp>
    </p:spTree>
    <p:extLst>
      <p:ext uri="{BB962C8B-B14F-4D97-AF65-F5344CB8AC3E}">
        <p14:creationId xmlns:p14="http://schemas.microsoft.com/office/powerpoint/2010/main" val="16738341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8.png"/><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8" Type="http://schemas.microsoft.com/office/2007/relationships/hdphoto" Target="../media/hdphoto5.wdp"/><Relationship Id="rId3" Type="http://schemas.microsoft.com/office/2007/relationships/hdphoto" Target="../media/hdphoto3.wdp"/><Relationship Id="rId7" Type="http://schemas.openxmlformats.org/officeDocument/2006/relationships/image" Target="../media/image37.png"/><Relationship Id="rId2" Type="http://schemas.openxmlformats.org/officeDocument/2006/relationships/image" Target="../media/image34.png"/><Relationship Id="rId1" Type="http://schemas.openxmlformats.org/officeDocument/2006/relationships/slideLayout" Target="../slideLayouts/slideLayout7.xml"/><Relationship Id="rId6" Type="http://schemas.microsoft.com/office/2007/relationships/hdphoto" Target="../media/hdphoto4.wdp"/><Relationship Id="rId5" Type="http://schemas.openxmlformats.org/officeDocument/2006/relationships/image" Target="../media/image36.png"/><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5" Type="http://schemas.openxmlformats.org/officeDocument/2006/relationships/image" Target="../media/image41.png"/><Relationship Id="rId4" Type="http://schemas.openxmlformats.org/officeDocument/2006/relationships/image" Target="../media/image4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3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613956" y="702949"/>
            <a:ext cx="10946674" cy="1496554"/>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b="1" kern="1200">
                <a:solidFill>
                  <a:srgbClr val="0000A3"/>
                </a:solidFill>
                <a:latin typeface="+mj-lt"/>
                <a:ea typeface="+mj-ea"/>
                <a:cs typeface="+mj-cs"/>
              </a:defRPr>
            </a:lvl1pPr>
          </a:lstStyle>
          <a:p>
            <a:pPr algn="ctr"/>
            <a:r>
              <a:rPr lang="en-US" sz="7700" dirty="0"/>
              <a:t>CS 3002 Information Security</a:t>
            </a:r>
            <a:endParaRPr lang="en-US" sz="5400" dirty="0"/>
          </a:p>
          <a:p>
            <a:pPr algn="ctr"/>
            <a:r>
              <a:rPr lang="en-US" sz="4600" dirty="0">
                <a:solidFill>
                  <a:srgbClr val="FF0000"/>
                </a:solidFill>
              </a:rPr>
              <a:t>                                                                   Fall 2024</a:t>
            </a:r>
          </a:p>
        </p:txBody>
      </p:sp>
      <p:sp>
        <p:nvSpPr>
          <p:cNvPr id="5" name="Subtitle 2"/>
          <p:cNvSpPr txBox="1">
            <a:spLocks/>
          </p:cNvSpPr>
          <p:nvPr/>
        </p:nvSpPr>
        <p:spPr>
          <a:xfrm>
            <a:off x="5505254" y="3661000"/>
            <a:ext cx="6332507" cy="2877912"/>
          </a:xfrm>
          <a:prstGeom prst="rect">
            <a:avLst/>
          </a:prstGeom>
          <a:solidFill>
            <a:schemeClr val="accent1">
              <a:lumMod val="40000"/>
              <a:lumOff val="60000"/>
            </a:schemeClr>
          </a:solidFill>
        </p:spPr>
        <p:txBody>
          <a:bodyPr>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indent="0" algn="ctr">
              <a:buNone/>
            </a:pPr>
            <a:r>
              <a:rPr lang="en-US" sz="3200" b="1" dirty="0"/>
              <a:t>Week # 7 – Lecture #18, 19 and 20</a:t>
            </a:r>
          </a:p>
          <a:p>
            <a:pPr algn="ctr"/>
            <a:endParaRPr lang="en-US" sz="2000" dirty="0"/>
          </a:p>
          <a:p>
            <a:pPr marL="130175" indent="0" algn="ctr">
              <a:buNone/>
            </a:pPr>
            <a:r>
              <a:rPr lang="en-US" sz="2000" b="1" dirty="0">
                <a:solidFill>
                  <a:srgbClr val="FF0000"/>
                </a:solidFill>
              </a:rPr>
              <a:t>1</a:t>
            </a:r>
            <a:r>
              <a:rPr lang="en-US" sz="2000" b="1" baseline="30000" dirty="0">
                <a:solidFill>
                  <a:srgbClr val="FF0000"/>
                </a:solidFill>
              </a:rPr>
              <a:t>st</a:t>
            </a:r>
            <a:r>
              <a:rPr lang="en-US" sz="2000" b="1" dirty="0">
                <a:solidFill>
                  <a:srgbClr val="FF0000"/>
                </a:solidFill>
              </a:rPr>
              <a:t>, 2</a:t>
            </a:r>
            <a:r>
              <a:rPr lang="en-US" sz="2000" b="1" baseline="30000" dirty="0">
                <a:solidFill>
                  <a:srgbClr val="FF0000"/>
                </a:solidFill>
              </a:rPr>
              <a:t>nd</a:t>
            </a:r>
            <a:r>
              <a:rPr lang="en-US" sz="2000" b="1" dirty="0">
                <a:solidFill>
                  <a:srgbClr val="FF0000"/>
                </a:solidFill>
              </a:rPr>
              <a:t> and 3</a:t>
            </a:r>
            <a:r>
              <a:rPr lang="en-US" sz="2000" b="1" baseline="30000" dirty="0">
                <a:solidFill>
                  <a:srgbClr val="FF0000"/>
                </a:solidFill>
              </a:rPr>
              <a:t>rd</a:t>
            </a:r>
            <a:r>
              <a:rPr lang="en-US" sz="2000" b="1" dirty="0">
                <a:solidFill>
                  <a:srgbClr val="FF0000"/>
                </a:solidFill>
              </a:rPr>
              <a:t> October</a:t>
            </a:r>
            <a:r>
              <a:rPr lang="en-US" sz="2000" b="1" baseline="30000" dirty="0">
                <a:solidFill>
                  <a:srgbClr val="FF0000"/>
                </a:solidFill>
              </a:rPr>
              <a:t> </a:t>
            </a:r>
            <a:r>
              <a:rPr lang="en-US" sz="2000" b="1" dirty="0">
                <a:solidFill>
                  <a:srgbClr val="FF0000"/>
                </a:solidFill>
              </a:rPr>
              <a:t>2024 </a:t>
            </a:r>
            <a:endParaRPr lang="en-US" sz="2000" b="1" dirty="0">
              <a:solidFill>
                <a:srgbClr val="FF0000"/>
              </a:solidFill>
              <a:highlight>
                <a:srgbClr val="FFFF00"/>
              </a:highlight>
            </a:endParaRPr>
          </a:p>
          <a:p>
            <a:pPr marL="130175" indent="0" algn="ctr">
              <a:buNone/>
            </a:pPr>
            <a:endParaRPr lang="en-US" sz="2400" b="1" dirty="0"/>
          </a:p>
          <a:p>
            <a:pPr marL="130175" indent="0" algn="ctr">
              <a:buNone/>
            </a:pPr>
            <a:r>
              <a:rPr lang="en-US" sz="2400" b="1" dirty="0"/>
              <a:t>Dr. Aqsa Aslam</a:t>
            </a:r>
          </a:p>
        </p:txBody>
      </p:sp>
      <p:pic>
        <p:nvPicPr>
          <p:cNvPr id="2" name="Picture 1"/>
          <p:cNvPicPr>
            <a:picLocks noChangeAspect="1"/>
          </p:cNvPicPr>
          <p:nvPr/>
        </p:nvPicPr>
        <p:blipFill>
          <a:blip r:embed="rId2"/>
          <a:stretch>
            <a:fillRect/>
          </a:stretch>
        </p:blipFill>
        <p:spPr>
          <a:xfrm>
            <a:off x="712809" y="1771385"/>
            <a:ext cx="5286336" cy="1501485"/>
          </a:xfrm>
          <a:prstGeom prst="rect">
            <a:avLst/>
          </a:prstGeom>
        </p:spPr>
      </p:pic>
      <p:grpSp>
        <p:nvGrpSpPr>
          <p:cNvPr id="8" name="Group 7"/>
          <p:cNvGrpSpPr/>
          <p:nvPr/>
        </p:nvGrpSpPr>
        <p:grpSpPr>
          <a:xfrm>
            <a:off x="1502463" y="3418245"/>
            <a:ext cx="2953265" cy="3120667"/>
            <a:chOff x="8830020" y="2751654"/>
            <a:chExt cx="2953265" cy="3120667"/>
          </a:xfrm>
        </p:grpSpPr>
        <p:pic>
          <p:nvPicPr>
            <p:cNvPr id="6" name="Picture 5"/>
            <p:cNvPicPr>
              <a:picLocks noChangeAspect="1"/>
            </p:cNvPicPr>
            <p:nvPr/>
          </p:nvPicPr>
          <p:blipFill>
            <a:blip r:embed="rId3"/>
            <a:stretch>
              <a:fillRect/>
            </a:stretch>
          </p:blipFill>
          <p:spPr>
            <a:xfrm>
              <a:off x="8830020" y="2751654"/>
              <a:ext cx="2953265" cy="2872982"/>
            </a:xfrm>
            <a:prstGeom prst="rect">
              <a:avLst/>
            </a:prstGeom>
          </p:spPr>
        </p:pic>
        <p:pic>
          <p:nvPicPr>
            <p:cNvPr id="7" name="Picture 6"/>
            <p:cNvPicPr>
              <a:picLocks noChangeAspect="1"/>
            </p:cNvPicPr>
            <p:nvPr/>
          </p:nvPicPr>
          <p:blipFill>
            <a:blip r:embed="rId4"/>
            <a:stretch>
              <a:fillRect/>
            </a:stretch>
          </p:blipFill>
          <p:spPr>
            <a:xfrm>
              <a:off x="9487387" y="5624636"/>
              <a:ext cx="1638529" cy="247685"/>
            </a:xfrm>
            <a:prstGeom prst="rect">
              <a:avLst/>
            </a:prstGeom>
          </p:spPr>
        </p:pic>
      </p:grpSp>
    </p:spTree>
    <p:extLst>
      <p:ext uri="{BB962C8B-B14F-4D97-AF65-F5344CB8AC3E}">
        <p14:creationId xmlns:p14="http://schemas.microsoft.com/office/powerpoint/2010/main" val="3124809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A Closer Look at Attacks</a:t>
            </a:r>
          </a:p>
        </p:txBody>
      </p:sp>
      <p:sp>
        <p:nvSpPr>
          <p:cNvPr id="3" name="Content Placeholder 2"/>
          <p:cNvSpPr>
            <a:spLocks noGrp="1"/>
          </p:cNvSpPr>
          <p:nvPr>
            <p:ph idx="1"/>
          </p:nvPr>
        </p:nvSpPr>
        <p:spPr>
          <a:xfrm>
            <a:off x="1905000" y="1066800"/>
            <a:ext cx="8153400" cy="4876800"/>
          </a:xfrm>
        </p:spPr>
        <p:txBody>
          <a:bodyPr>
            <a:normAutofit/>
          </a:bodyPr>
          <a:lstStyle/>
          <a:p>
            <a:r>
              <a:rPr lang="en-US" b="1" dirty="0">
                <a:latin typeface="Times New Roman" pitchFamily="18" charset="0"/>
                <a:cs typeface="Times New Roman" pitchFamily="18" charset="0"/>
              </a:rPr>
              <a:t>Common attacks types             Countermeasures</a:t>
            </a:r>
          </a:p>
          <a:p>
            <a:r>
              <a:rPr lang="en-US" sz="2000" dirty="0">
                <a:latin typeface="Times New Roman" pitchFamily="18" charset="0"/>
                <a:cs typeface="Times New Roman" pitchFamily="18" charset="0"/>
              </a:rPr>
              <a:t>Masquerading and spoofing                        ↯ Authentication</a:t>
            </a:r>
          </a:p>
          <a:p>
            <a:r>
              <a:rPr lang="en-US" sz="2000" dirty="0">
                <a:latin typeface="Times New Roman" pitchFamily="18" charset="0"/>
                <a:cs typeface="Times New Roman" pitchFamily="18" charset="0"/>
              </a:rPr>
              <a:t>Eavesdropping of communication              ↯ Encryption</a:t>
            </a:r>
          </a:p>
          <a:p>
            <a:r>
              <a:rPr lang="en-US" sz="2000" dirty="0">
                <a:latin typeface="Times New Roman" pitchFamily="18" charset="0"/>
                <a:cs typeface="Times New Roman" pitchFamily="18" charset="0"/>
              </a:rPr>
              <a:t>Tampering of messages                              ↯ Integrity checks</a:t>
            </a:r>
          </a:p>
          <a:p>
            <a:pPr>
              <a:buNone/>
            </a:pPr>
            <a:endParaRPr lang="en-US" sz="2200"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r>
              <a:rPr lang="en-US"/>
              <a:t>FAST-NUCES</a:t>
            </a:r>
          </a:p>
        </p:txBody>
      </p:sp>
      <p:pic>
        <p:nvPicPr>
          <p:cNvPr id="14338" name="Picture 2"/>
          <p:cNvPicPr>
            <a:picLocks noChangeAspect="1" noChangeArrowheads="1"/>
          </p:cNvPicPr>
          <p:nvPr/>
        </p:nvPicPr>
        <p:blipFill>
          <a:blip r:embed="rId2" cstate="print"/>
          <a:srcRect/>
          <a:stretch>
            <a:fillRect/>
          </a:stretch>
        </p:blipFill>
        <p:spPr bwMode="auto">
          <a:xfrm>
            <a:off x="2971800" y="3505201"/>
            <a:ext cx="6572250" cy="2581275"/>
          </a:xfrm>
          <a:prstGeom prst="rect">
            <a:avLst/>
          </a:prstGeom>
          <a:noFill/>
          <a:ln w="9525">
            <a:noFill/>
            <a:miter lim="800000"/>
            <a:headEnd/>
            <a:tailEnd/>
          </a:ln>
        </p:spPr>
      </p:pic>
      <p:pic>
        <p:nvPicPr>
          <p:cNvPr id="7" name="Picture 6" descr="http://study.result.pk/wp-content/uploads/2011/07/National-University-of-Computer-and-Emerging-Sciences-NUCES-300x300.png"/>
          <p:cNvPicPr/>
          <p:nvPr/>
        </p:nvPicPr>
        <p:blipFill>
          <a:blip r:embed="rId3"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A Closer Look at Attacks</a:t>
            </a:r>
          </a:p>
        </p:txBody>
      </p:sp>
      <p:sp>
        <p:nvSpPr>
          <p:cNvPr id="3" name="Content Placeholder 2"/>
          <p:cNvSpPr>
            <a:spLocks noGrp="1"/>
          </p:cNvSpPr>
          <p:nvPr>
            <p:ph idx="1"/>
          </p:nvPr>
        </p:nvSpPr>
        <p:spPr>
          <a:xfrm>
            <a:off x="1905000" y="1066800"/>
            <a:ext cx="8153400" cy="4876800"/>
          </a:xfrm>
        </p:spPr>
        <p:txBody>
          <a:bodyPr>
            <a:normAutofit/>
          </a:bodyPr>
          <a:lstStyle/>
          <a:p>
            <a:r>
              <a:rPr lang="en-US" b="1" dirty="0">
                <a:latin typeface="Times New Roman" pitchFamily="18" charset="0"/>
                <a:cs typeface="Times New Roman" pitchFamily="18" charset="0"/>
              </a:rPr>
              <a:t>Common attacks types             Countermeasures</a:t>
            </a:r>
          </a:p>
          <a:p>
            <a:r>
              <a:rPr lang="en-US" sz="2000" dirty="0">
                <a:latin typeface="Times New Roman" pitchFamily="18" charset="0"/>
                <a:cs typeface="Times New Roman" pitchFamily="18" charset="0"/>
              </a:rPr>
              <a:t>Masquerading and spoofing                        ↯ Authentication</a:t>
            </a:r>
          </a:p>
          <a:p>
            <a:r>
              <a:rPr lang="en-US" sz="2000" dirty="0">
                <a:latin typeface="Times New Roman" pitchFamily="18" charset="0"/>
                <a:cs typeface="Times New Roman" pitchFamily="18" charset="0"/>
              </a:rPr>
              <a:t>Eavesdropping of communication              ↯ Encryption</a:t>
            </a:r>
          </a:p>
          <a:p>
            <a:r>
              <a:rPr lang="en-US" sz="2000" dirty="0">
                <a:latin typeface="Times New Roman" pitchFamily="18" charset="0"/>
                <a:cs typeface="Times New Roman" pitchFamily="18" charset="0"/>
              </a:rPr>
              <a:t>Tampering of messages                              ↯ Integrity checks</a:t>
            </a:r>
          </a:p>
          <a:p>
            <a:pPr>
              <a:buNone/>
            </a:pPr>
            <a:endParaRPr lang="en-US" sz="2200"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r>
              <a:rPr lang="en-US"/>
              <a:t>FAST-NUCES</a:t>
            </a:r>
          </a:p>
        </p:txBody>
      </p:sp>
      <p:pic>
        <p:nvPicPr>
          <p:cNvPr id="15362" name="Picture 2"/>
          <p:cNvPicPr>
            <a:picLocks noChangeAspect="1" noChangeArrowheads="1"/>
          </p:cNvPicPr>
          <p:nvPr/>
        </p:nvPicPr>
        <p:blipFill>
          <a:blip r:embed="rId2" cstate="print"/>
          <a:srcRect/>
          <a:stretch>
            <a:fillRect/>
          </a:stretch>
        </p:blipFill>
        <p:spPr bwMode="auto">
          <a:xfrm>
            <a:off x="2667000" y="3352800"/>
            <a:ext cx="7086600" cy="2705100"/>
          </a:xfrm>
          <a:prstGeom prst="rect">
            <a:avLst/>
          </a:prstGeom>
          <a:noFill/>
          <a:ln w="9525">
            <a:noFill/>
            <a:miter lim="800000"/>
            <a:headEnd/>
            <a:tailEnd/>
          </a:ln>
        </p:spPr>
      </p:pic>
      <p:pic>
        <p:nvPicPr>
          <p:cNvPr id="7" name="Picture 6" descr="http://study.result.pk/wp-content/uploads/2011/07/National-University-of-Computer-and-Emerging-Sciences-NUCES-300x300.png"/>
          <p:cNvPicPr/>
          <p:nvPr/>
        </p:nvPicPr>
        <p:blipFill>
          <a:blip r:embed="rId3"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A Closer Look at Attacks</a:t>
            </a:r>
          </a:p>
        </p:txBody>
      </p:sp>
      <p:sp>
        <p:nvSpPr>
          <p:cNvPr id="3" name="Content Placeholder 2"/>
          <p:cNvSpPr>
            <a:spLocks noGrp="1"/>
          </p:cNvSpPr>
          <p:nvPr>
            <p:ph idx="1"/>
          </p:nvPr>
        </p:nvSpPr>
        <p:spPr>
          <a:xfrm>
            <a:off x="1905000" y="1066800"/>
            <a:ext cx="8153400" cy="4876800"/>
          </a:xfrm>
        </p:spPr>
        <p:txBody>
          <a:bodyPr>
            <a:normAutofit/>
          </a:bodyPr>
          <a:lstStyle/>
          <a:p>
            <a:r>
              <a:rPr lang="en-US" b="1" dirty="0">
                <a:latin typeface="Times New Roman" pitchFamily="18" charset="0"/>
                <a:cs typeface="Times New Roman" pitchFamily="18" charset="0"/>
              </a:rPr>
              <a:t>Common attacks types             Countermeasures</a:t>
            </a:r>
          </a:p>
          <a:p>
            <a:r>
              <a:rPr lang="en-US" sz="2000" dirty="0">
                <a:latin typeface="Times New Roman" pitchFamily="18" charset="0"/>
                <a:cs typeface="Times New Roman" pitchFamily="18" charset="0"/>
              </a:rPr>
              <a:t>Masquerading and spoofing                        ↯ Authentication</a:t>
            </a:r>
          </a:p>
          <a:p>
            <a:r>
              <a:rPr lang="en-US" sz="2000" dirty="0">
                <a:latin typeface="Times New Roman" pitchFamily="18" charset="0"/>
                <a:cs typeface="Times New Roman" pitchFamily="18" charset="0"/>
              </a:rPr>
              <a:t>Eavesdropping of communication              ↯ Encryption</a:t>
            </a:r>
          </a:p>
          <a:p>
            <a:r>
              <a:rPr lang="en-US" sz="2000" dirty="0">
                <a:latin typeface="Times New Roman" pitchFamily="18" charset="0"/>
                <a:cs typeface="Times New Roman" pitchFamily="18" charset="0"/>
              </a:rPr>
              <a:t>Tampering of messages                              ↯ Integrity checks</a:t>
            </a:r>
          </a:p>
          <a:p>
            <a:pPr>
              <a:buNone/>
            </a:pPr>
            <a:endParaRPr lang="en-US" sz="2200"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r>
              <a:rPr lang="en-US"/>
              <a:t>FAST-NUCES</a:t>
            </a:r>
          </a:p>
        </p:txBody>
      </p:sp>
      <p:pic>
        <p:nvPicPr>
          <p:cNvPr id="16386" name="Picture 2"/>
          <p:cNvPicPr>
            <a:picLocks noChangeAspect="1" noChangeArrowheads="1"/>
          </p:cNvPicPr>
          <p:nvPr/>
        </p:nvPicPr>
        <p:blipFill>
          <a:blip r:embed="rId2" cstate="print"/>
          <a:srcRect/>
          <a:stretch>
            <a:fillRect/>
          </a:stretch>
        </p:blipFill>
        <p:spPr bwMode="auto">
          <a:xfrm>
            <a:off x="2895601" y="3733801"/>
            <a:ext cx="6696075" cy="2543175"/>
          </a:xfrm>
          <a:prstGeom prst="rect">
            <a:avLst/>
          </a:prstGeom>
          <a:noFill/>
          <a:ln w="9525">
            <a:noFill/>
            <a:miter lim="800000"/>
            <a:headEnd/>
            <a:tailEnd/>
          </a:ln>
        </p:spPr>
      </p:pic>
      <p:pic>
        <p:nvPicPr>
          <p:cNvPr id="7" name="Picture 6" descr="http://study.result.pk/wp-content/uploads/2011/07/National-University-of-Computer-and-Emerging-Sciences-NUCES-300x300.png"/>
          <p:cNvPicPr/>
          <p:nvPr/>
        </p:nvPicPr>
        <p:blipFill>
          <a:blip r:embed="rId3"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802.11 and Security</a:t>
            </a:r>
          </a:p>
        </p:txBody>
      </p:sp>
      <p:sp>
        <p:nvSpPr>
          <p:cNvPr id="5" name="Footer Placeholder 4"/>
          <p:cNvSpPr>
            <a:spLocks noGrp="1"/>
          </p:cNvSpPr>
          <p:nvPr>
            <p:ph type="ftr" sz="quarter" idx="11"/>
          </p:nvPr>
        </p:nvSpPr>
        <p:spPr/>
        <p:txBody>
          <a:bodyPr/>
          <a:lstStyle/>
          <a:p>
            <a:r>
              <a:rPr lang="en-US"/>
              <a:t>FAST-NUCES</a:t>
            </a:r>
          </a:p>
        </p:txBody>
      </p:sp>
      <p:pic>
        <p:nvPicPr>
          <p:cNvPr id="10242" name="Picture 2"/>
          <p:cNvPicPr>
            <a:picLocks noChangeAspect="1" noChangeArrowheads="1"/>
          </p:cNvPicPr>
          <p:nvPr/>
        </p:nvPicPr>
        <p:blipFill>
          <a:blip r:embed="rId3" cstate="print"/>
          <a:srcRect/>
          <a:stretch>
            <a:fillRect/>
          </a:stretch>
        </p:blipFill>
        <p:spPr bwMode="auto">
          <a:xfrm>
            <a:off x="2362200" y="914400"/>
            <a:ext cx="7315200" cy="4667250"/>
          </a:xfrm>
          <a:prstGeom prst="rect">
            <a:avLst/>
          </a:prstGeom>
          <a:noFill/>
          <a:ln w="9525">
            <a:noFill/>
            <a:miter lim="800000"/>
            <a:headEnd/>
            <a:tailEnd/>
          </a:ln>
        </p:spPr>
      </p:pic>
      <p:pic>
        <p:nvPicPr>
          <p:cNvPr id="6" name="Picture 5" descr="http://study.result.pk/wp-content/uploads/2011/07/National-University-of-Computer-and-Emerging-Sciences-NUCES-300x300.png"/>
          <p:cNvPicPr/>
          <p:nvPr/>
        </p:nvPicPr>
        <p:blipFill>
          <a:blip r:embed="rId4" cstate="print"/>
          <a:srcRect/>
          <a:stretch>
            <a:fillRect/>
          </a:stretch>
        </p:blipFill>
        <p:spPr bwMode="auto">
          <a:xfrm>
            <a:off x="1981200" y="6248400"/>
            <a:ext cx="478808" cy="381000"/>
          </a:xfrm>
          <a:prstGeom prst="rect">
            <a:avLst/>
          </a:prstGeom>
          <a:noFill/>
          <a:ln w="9525">
            <a:noFill/>
            <a:miter lim="800000"/>
            <a:headEnd/>
            <a:tailEnd/>
          </a:ln>
        </p:spPr>
      </p:pic>
      <p:sp>
        <p:nvSpPr>
          <p:cNvPr id="7" name="TextBox 6"/>
          <p:cNvSpPr txBox="1"/>
          <p:nvPr/>
        </p:nvSpPr>
        <p:spPr>
          <a:xfrm>
            <a:off x="1905001" y="5486401"/>
            <a:ext cx="8252837" cy="830997"/>
          </a:xfrm>
          <a:prstGeom prst="rect">
            <a:avLst/>
          </a:prstGeom>
          <a:noFill/>
        </p:spPr>
        <p:txBody>
          <a:bodyPr wrap="none" rtlCol="0">
            <a:spAutoFit/>
          </a:bodyPr>
          <a:lstStyle/>
          <a:p>
            <a:r>
              <a:rPr lang="en-US" sz="1600" dirty="0">
                <a:latin typeface="Times New Roman" pitchFamily="18" charset="0"/>
                <a:cs typeface="Times New Roman" pitchFamily="18" charset="0"/>
              </a:rPr>
              <a:t>TKIP = Temporal Key Integrity Protocol</a:t>
            </a:r>
          </a:p>
          <a:p>
            <a:r>
              <a:rPr lang="en-US" sz="1600" dirty="0">
                <a:latin typeface="Times New Roman" pitchFamily="18" charset="0"/>
                <a:cs typeface="Times New Roman" pitchFamily="18" charset="0"/>
              </a:rPr>
              <a:t>AES-CCMP = Counter Cipher Mode with Block Chaining Message Authentication Code Protocol</a:t>
            </a:r>
          </a:p>
          <a:p>
            <a:endParaRPr lang="en-US" sz="1600" dirty="0">
              <a:latin typeface="Times New Roman" pitchFamily="18" charset="0"/>
              <a:cs typeface="Times New Roman"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WPA2 Authentication</a:t>
            </a:r>
          </a:p>
        </p:txBody>
      </p:sp>
      <p:sp>
        <p:nvSpPr>
          <p:cNvPr id="3" name="Content Placeholder 2"/>
          <p:cNvSpPr>
            <a:spLocks noGrp="1"/>
          </p:cNvSpPr>
          <p:nvPr>
            <p:ph idx="1"/>
          </p:nvPr>
        </p:nvSpPr>
        <p:spPr>
          <a:xfrm>
            <a:off x="1905000" y="1066800"/>
            <a:ext cx="8153400" cy="4876800"/>
          </a:xfrm>
        </p:spPr>
        <p:txBody>
          <a:bodyPr>
            <a:normAutofit/>
          </a:bodyPr>
          <a:lstStyle/>
          <a:p>
            <a:r>
              <a:rPr lang="en-US" sz="2400" b="1" dirty="0">
                <a:latin typeface="Times New Roman" pitchFamily="18" charset="0"/>
                <a:cs typeface="Times New Roman" pitchFamily="18" charset="0"/>
              </a:rPr>
              <a:t>Two different modes for authentication in WPA2</a:t>
            </a:r>
          </a:p>
          <a:p>
            <a:pPr marL="457200" indent="-457200">
              <a:buFont typeface="+mj-lt"/>
              <a:buAutoNum type="arabicPeriod"/>
            </a:pPr>
            <a:r>
              <a:rPr lang="en-US" sz="2400" dirty="0">
                <a:latin typeface="Times New Roman" pitchFamily="18" charset="0"/>
                <a:cs typeface="Times New Roman" pitchFamily="18" charset="0"/>
              </a:rPr>
              <a:t>Personal</a:t>
            </a:r>
            <a:r>
              <a:rPr lang="en-US" sz="2400" b="1" dirty="0">
                <a:latin typeface="Times New Roman" pitchFamily="18" charset="0"/>
                <a:cs typeface="Times New Roman" pitchFamily="18" charset="0"/>
              </a:rPr>
              <a:t>: Pre-shared keys (PSK) (aka “passwords”)</a:t>
            </a:r>
          </a:p>
          <a:p>
            <a:pPr marL="457200" indent="-457200">
              <a:buFont typeface="+mj-lt"/>
              <a:buAutoNum type="arabicPeriod"/>
            </a:pPr>
            <a:r>
              <a:rPr lang="en-US" sz="2400" dirty="0">
                <a:latin typeface="Times New Roman" pitchFamily="18" charset="0"/>
                <a:cs typeface="Times New Roman" pitchFamily="18" charset="0"/>
              </a:rPr>
              <a:t>Enterprise</a:t>
            </a:r>
            <a:r>
              <a:rPr lang="en-US" sz="2400" b="1" dirty="0">
                <a:latin typeface="Times New Roman" pitchFamily="18" charset="0"/>
                <a:cs typeface="Times New Roman" pitchFamily="18" charset="0"/>
              </a:rPr>
              <a:t>: </a:t>
            </a:r>
            <a:r>
              <a:rPr lang="en-US" sz="2400" dirty="0">
                <a:latin typeface="Times New Roman" pitchFamily="18" charset="0"/>
                <a:cs typeface="Times New Roman" pitchFamily="18" charset="0"/>
              </a:rPr>
              <a:t>802.1x with </a:t>
            </a:r>
            <a:r>
              <a:rPr lang="en-US" sz="2400" b="1" dirty="0">
                <a:latin typeface="Times New Roman" pitchFamily="18" charset="0"/>
                <a:cs typeface="Times New Roman" pitchFamily="18" charset="0"/>
              </a:rPr>
              <a:t>Extensible Authentication Protocol</a:t>
            </a:r>
          </a:p>
          <a:p>
            <a:endParaRPr lang="en-US" sz="2200" b="1" dirty="0">
              <a:latin typeface="Times New Roman" pitchFamily="18" charset="0"/>
              <a:cs typeface="Times New Roman" pitchFamily="18" charset="0"/>
            </a:endParaRPr>
          </a:p>
          <a:p>
            <a:pPr>
              <a:buNone/>
            </a:pPr>
            <a:endParaRPr lang="en-US" sz="2200"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r>
              <a:rPr lang="en-US"/>
              <a:t>FAST-NUCES</a:t>
            </a:r>
          </a:p>
        </p:txBody>
      </p:sp>
      <p:pic>
        <p:nvPicPr>
          <p:cNvPr id="17411" name="Picture 3"/>
          <p:cNvPicPr>
            <a:picLocks noChangeAspect="1" noChangeArrowheads="1"/>
          </p:cNvPicPr>
          <p:nvPr/>
        </p:nvPicPr>
        <p:blipFill>
          <a:blip r:embed="rId2" cstate="print"/>
          <a:srcRect/>
          <a:stretch>
            <a:fillRect/>
          </a:stretch>
        </p:blipFill>
        <p:spPr bwMode="auto">
          <a:xfrm>
            <a:off x="2286001" y="2743201"/>
            <a:ext cx="4181475" cy="3171825"/>
          </a:xfrm>
          <a:prstGeom prst="rect">
            <a:avLst/>
          </a:prstGeom>
          <a:noFill/>
          <a:ln w="9525">
            <a:noFill/>
            <a:miter lim="800000"/>
            <a:headEnd/>
            <a:tailEnd/>
          </a:ln>
        </p:spPr>
      </p:pic>
      <p:pic>
        <p:nvPicPr>
          <p:cNvPr id="7" name="Picture 6" descr="http://study.result.pk/wp-content/uploads/2011/07/National-University-of-Computer-and-Emerging-Sciences-NUCES-300x300.png"/>
          <p:cNvPicPr/>
          <p:nvPr/>
        </p:nvPicPr>
        <p:blipFill>
          <a:blip r:embed="rId3"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WPA2 Authentication</a:t>
            </a:r>
          </a:p>
        </p:txBody>
      </p:sp>
      <p:sp>
        <p:nvSpPr>
          <p:cNvPr id="3" name="Content Placeholder 2"/>
          <p:cNvSpPr>
            <a:spLocks noGrp="1"/>
          </p:cNvSpPr>
          <p:nvPr>
            <p:ph idx="1"/>
          </p:nvPr>
        </p:nvSpPr>
        <p:spPr>
          <a:xfrm>
            <a:off x="1905000" y="1066800"/>
            <a:ext cx="8153400" cy="4876800"/>
          </a:xfrm>
        </p:spPr>
        <p:txBody>
          <a:bodyPr>
            <a:normAutofit/>
          </a:bodyPr>
          <a:lstStyle/>
          <a:p>
            <a:r>
              <a:rPr lang="en-US" sz="2400" b="1" dirty="0">
                <a:latin typeface="Times New Roman" pitchFamily="18" charset="0"/>
                <a:cs typeface="Times New Roman" pitchFamily="18" charset="0"/>
              </a:rPr>
              <a:t>Two different modes for authentication in WPA2</a:t>
            </a:r>
          </a:p>
          <a:p>
            <a:pPr marL="457200" indent="-457200">
              <a:buFont typeface="+mj-lt"/>
              <a:buAutoNum type="arabicPeriod"/>
            </a:pPr>
            <a:r>
              <a:rPr lang="en-US" sz="2400" dirty="0">
                <a:latin typeface="Times New Roman" pitchFamily="18" charset="0"/>
                <a:cs typeface="Times New Roman" pitchFamily="18" charset="0"/>
              </a:rPr>
              <a:t>Personal</a:t>
            </a:r>
            <a:r>
              <a:rPr lang="en-US" sz="2400" b="1" dirty="0">
                <a:latin typeface="Times New Roman" pitchFamily="18" charset="0"/>
                <a:cs typeface="Times New Roman" pitchFamily="18" charset="0"/>
              </a:rPr>
              <a:t>: Pre-shared keys (PSK) (aka “passwords”)</a:t>
            </a:r>
          </a:p>
          <a:p>
            <a:pPr marL="457200" indent="-457200">
              <a:buFont typeface="+mj-lt"/>
              <a:buAutoNum type="arabicPeriod"/>
            </a:pPr>
            <a:r>
              <a:rPr lang="en-US" sz="2400" dirty="0">
                <a:latin typeface="Times New Roman" pitchFamily="18" charset="0"/>
                <a:cs typeface="Times New Roman" pitchFamily="18" charset="0"/>
              </a:rPr>
              <a:t>Enterprise</a:t>
            </a:r>
            <a:r>
              <a:rPr lang="en-US" sz="2400" b="1" dirty="0">
                <a:latin typeface="Times New Roman" pitchFamily="18" charset="0"/>
                <a:cs typeface="Times New Roman" pitchFamily="18" charset="0"/>
              </a:rPr>
              <a:t>: </a:t>
            </a:r>
            <a:r>
              <a:rPr lang="en-US" sz="2400" dirty="0">
                <a:latin typeface="Times New Roman" pitchFamily="18" charset="0"/>
                <a:cs typeface="Times New Roman" pitchFamily="18" charset="0"/>
              </a:rPr>
              <a:t>802.1x with </a:t>
            </a:r>
            <a:r>
              <a:rPr lang="en-US" sz="2400" b="1" dirty="0">
                <a:latin typeface="Times New Roman" pitchFamily="18" charset="0"/>
                <a:cs typeface="Times New Roman" pitchFamily="18" charset="0"/>
              </a:rPr>
              <a:t>Extensible Authentication Protocol</a:t>
            </a:r>
          </a:p>
          <a:p>
            <a:endParaRPr lang="en-US" sz="2200" b="1" dirty="0">
              <a:latin typeface="Times New Roman" pitchFamily="18" charset="0"/>
              <a:cs typeface="Times New Roman" pitchFamily="18" charset="0"/>
            </a:endParaRPr>
          </a:p>
          <a:p>
            <a:pPr>
              <a:buNone/>
            </a:pPr>
            <a:endParaRPr lang="en-US" sz="2200"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r>
              <a:rPr lang="en-US"/>
              <a:t>FAST-NUCES</a:t>
            </a:r>
          </a:p>
        </p:txBody>
      </p:sp>
      <p:pic>
        <p:nvPicPr>
          <p:cNvPr id="17410" name="Picture 2"/>
          <p:cNvPicPr>
            <a:picLocks noChangeAspect="1" noChangeArrowheads="1"/>
          </p:cNvPicPr>
          <p:nvPr/>
        </p:nvPicPr>
        <p:blipFill>
          <a:blip r:embed="rId2" cstate="print"/>
          <a:srcRect/>
          <a:stretch>
            <a:fillRect/>
          </a:stretch>
        </p:blipFill>
        <p:spPr bwMode="auto">
          <a:xfrm>
            <a:off x="2590800" y="3124200"/>
            <a:ext cx="6953250" cy="1619250"/>
          </a:xfrm>
          <a:prstGeom prst="rect">
            <a:avLst/>
          </a:prstGeom>
          <a:noFill/>
          <a:ln w="9525">
            <a:noFill/>
            <a:miter lim="800000"/>
            <a:headEnd/>
            <a:tailEnd/>
          </a:ln>
        </p:spPr>
      </p:pic>
      <p:pic>
        <p:nvPicPr>
          <p:cNvPr id="6" name="Picture 5" descr="http://study.result.pk/wp-content/uploads/2011/07/National-University-of-Computer-and-Emerging-Sciences-NUCES-300x300.png"/>
          <p:cNvPicPr/>
          <p:nvPr/>
        </p:nvPicPr>
        <p:blipFill>
          <a:blip r:embed="rId3"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WPA2 Authentication</a:t>
            </a:r>
          </a:p>
        </p:txBody>
      </p:sp>
      <p:sp>
        <p:nvSpPr>
          <p:cNvPr id="3" name="Content Placeholder 2"/>
          <p:cNvSpPr>
            <a:spLocks noGrp="1"/>
          </p:cNvSpPr>
          <p:nvPr>
            <p:ph idx="1"/>
          </p:nvPr>
        </p:nvSpPr>
        <p:spPr>
          <a:xfrm>
            <a:off x="1905000" y="1066800"/>
            <a:ext cx="8153400" cy="4876800"/>
          </a:xfrm>
        </p:spPr>
        <p:txBody>
          <a:bodyPr>
            <a:normAutofit/>
          </a:bodyPr>
          <a:lstStyle/>
          <a:p>
            <a:r>
              <a:rPr lang="en-US" sz="2400" b="1" dirty="0">
                <a:latin typeface="Times New Roman" pitchFamily="18" charset="0"/>
                <a:cs typeface="Times New Roman" pitchFamily="18" charset="0"/>
              </a:rPr>
              <a:t>Two different modes for authentication in WPA2</a:t>
            </a:r>
          </a:p>
          <a:p>
            <a:pPr marL="457200" indent="-457200">
              <a:buFont typeface="+mj-lt"/>
              <a:buAutoNum type="arabicPeriod"/>
            </a:pPr>
            <a:r>
              <a:rPr lang="en-US" sz="2400" dirty="0">
                <a:latin typeface="Times New Roman" pitchFamily="18" charset="0"/>
                <a:cs typeface="Times New Roman" pitchFamily="18" charset="0"/>
              </a:rPr>
              <a:t>Personal</a:t>
            </a:r>
            <a:r>
              <a:rPr lang="en-US" sz="2400" b="1" dirty="0">
                <a:latin typeface="Times New Roman" pitchFamily="18" charset="0"/>
                <a:cs typeface="Times New Roman" pitchFamily="18" charset="0"/>
              </a:rPr>
              <a:t>: Pre-shared keys (PSK) (aka “passwords”)</a:t>
            </a:r>
          </a:p>
          <a:p>
            <a:pPr marL="457200" indent="-457200">
              <a:buFont typeface="+mj-lt"/>
              <a:buAutoNum type="arabicPeriod"/>
            </a:pPr>
            <a:r>
              <a:rPr lang="en-US" sz="2400" dirty="0">
                <a:latin typeface="Times New Roman" pitchFamily="18" charset="0"/>
                <a:cs typeface="Times New Roman" pitchFamily="18" charset="0"/>
              </a:rPr>
              <a:t>Enterprise</a:t>
            </a:r>
            <a:r>
              <a:rPr lang="en-US" sz="2400" b="1" dirty="0">
                <a:latin typeface="Times New Roman" pitchFamily="18" charset="0"/>
                <a:cs typeface="Times New Roman" pitchFamily="18" charset="0"/>
              </a:rPr>
              <a:t>: </a:t>
            </a:r>
            <a:r>
              <a:rPr lang="en-US" sz="2400" dirty="0">
                <a:latin typeface="Times New Roman" pitchFamily="18" charset="0"/>
                <a:cs typeface="Times New Roman" pitchFamily="18" charset="0"/>
              </a:rPr>
              <a:t>802.1x with </a:t>
            </a:r>
            <a:r>
              <a:rPr lang="en-US" sz="2400" b="1" dirty="0">
                <a:latin typeface="Times New Roman" pitchFamily="18" charset="0"/>
                <a:cs typeface="Times New Roman" pitchFamily="18" charset="0"/>
              </a:rPr>
              <a:t>Extensible Authentication Protocol</a:t>
            </a:r>
          </a:p>
          <a:p>
            <a:endParaRPr lang="en-US" sz="2200" b="1" dirty="0">
              <a:latin typeface="Times New Roman" pitchFamily="18" charset="0"/>
              <a:cs typeface="Times New Roman" pitchFamily="18" charset="0"/>
            </a:endParaRPr>
          </a:p>
          <a:p>
            <a:pPr>
              <a:buNone/>
            </a:pPr>
            <a:endParaRPr lang="en-US" sz="2200"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r>
              <a:rPr lang="en-US"/>
              <a:t>FAST-NUCES</a:t>
            </a:r>
          </a:p>
        </p:txBody>
      </p:sp>
      <p:pic>
        <p:nvPicPr>
          <p:cNvPr id="18434" name="Picture 2"/>
          <p:cNvPicPr>
            <a:picLocks noChangeAspect="1" noChangeArrowheads="1"/>
          </p:cNvPicPr>
          <p:nvPr/>
        </p:nvPicPr>
        <p:blipFill>
          <a:blip r:embed="rId2" cstate="print"/>
          <a:srcRect/>
          <a:stretch>
            <a:fillRect/>
          </a:stretch>
        </p:blipFill>
        <p:spPr bwMode="auto">
          <a:xfrm>
            <a:off x="2590800" y="2743201"/>
            <a:ext cx="7086600" cy="3267075"/>
          </a:xfrm>
          <a:prstGeom prst="rect">
            <a:avLst/>
          </a:prstGeom>
          <a:noFill/>
          <a:ln w="9525">
            <a:noFill/>
            <a:miter lim="800000"/>
            <a:headEnd/>
            <a:tailEnd/>
          </a:ln>
        </p:spPr>
      </p:pic>
      <p:pic>
        <p:nvPicPr>
          <p:cNvPr id="7" name="Picture 6" descr="http://study.result.pk/wp-content/uploads/2011/07/National-University-of-Computer-and-Emerging-Sciences-NUCES-300x300.png"/>
          <p:cNvPicPr/>
          <p:nvPr/>
        </p:nvPicPr>
        <p:blipFill>
          <a:blip r:embed="rId3"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0B38C7A-232B-C42E-F32B-D09FA7903D90}"/>
              </a:ext>
            </a:extLst>
          </p:cNvPr>
          <p:cNvSpPr>
            <a:spLocks noGrp="1" noChangeArrowheads="1"/>
          </p:cNvSpPr>
          <p:nvPr>
            <p:ph idx="1"/>
          </p:nvPr>
        </p:nvSpPr>
        <p:spPr bwMode="auto">
          <a:xfrm>
            <a:off x="452487" y="1348034"/>
            <a:ext cx="11403683" cy="45002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00000"/>
              </a:lnSpc>
              <a:spcBef>
                <a:spcPct val="0"/>
              </a:spcBef>
              <a:spcAft>
                <a:spcPct val="0"/>
              </a:spcAft>
            </a:pPr>
            <a:r>
              <a:rPr kumimoji="0" lang="en-PK" altLang="en-PK" sz="2000" b="1" i="0" u="none" strike="noStrike" cap="none" normalizeH="0" baseline="0" dirty="0">
                <a:ln>
                  <a:noFill/>
                </a:ln>
                <a:solidFill>
                  <a:schemeClr val="tx1"/>
                </a:solidFill>
                <a:effectLst/>
                <a:highlight>
                  <a:srgbClr val="FFFF00"/>
                </a:highlight>
                <a:latin typeface="Times New Roman" panose="02020603050405020304" pitchFamily="18" charset="0"/>
                <a:cs typeface="Times New Roman" panose="02020603050405020304" pitchFamily="18" charset="0"/>
              </a:rPr>
              <a:t>Tokens</a:t>
            </a:r>
            <a:r>
              <a:rPr kumimoji="0" lang="en-PK" altLang="en-PK" sz="2000" b="0" i="0" u="none" strike="noStrike" cap="none" normalizeH="0" baseline="0" dirty="0">
                <a:ln>
                  <a:noFill/>
                </a:ln>
                <a:solidFill>
                  <a:schemeClr val="tx1"/>
                </a:solidFill>
                <a:effectLst/>
                <a:highlight>
                  <a:srgbClr val="FFFF00"/>
                </a:highlight>
                <a:latin typeface="Times New Roman" panose="02020603050405020304" pitchFamily="18" charset="0"/>
                <a:cs typeface="Times New Roman" panose="02020603050405020304" pitchFamily="18" charset="0"/>
              </a:rPr>
              <a:t>: Objects a user possesses for the purpose of user authentication.</a:t>
            </a:r>
          </a:p>
          <a:p>
            <a:pPr eaLnBrk="0" fontAlgn="base" hangingPunct="0">
              <a:lnSpc>
                <a:spcPct val="100000"/>
              </a:lnSpc>
              <a:spcBef>
                <a:spcPct val="0"/>
              </a:spcBef>
              <a:spcAft>
                <a:spcPct val="0"/>
              </a:spcAft>
            </a:pPr>
            <a:r>
              <a:rPr kumimoji="0" lang="en-PK" altLang="en-PK"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Types of tokens</a:t>
            </a:r>
            <a:r>
              <a:rPr kumimoji="0" lang="en-PK" altLang="en-PK"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PK"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PK" altLang="en-PK"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Cards that resemble the appearance and size of bank cards.</a:t>
            </a:r>
          </a:p>
          <a:p>
            <a:pPr eaLnBrk="0" fontAlgn="base" hangingPunct="0">
              <a:lnSpc>
                <a:spcPct val="100000"/>
              </a:lnSpc>
              <a:spcBef>
                <a:spcPct val="0"/>
              </a:spcBef>
              <a:spcAft>
                <a:spcPct val="0"/>
              </a:spcAft>
            </a:pPr>
            <a:r>
              <a:rPr kumimoji="0" lang="en-PK" altLang="en-PK"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Memory Cards</a:t>
            </a:r>
            <a:r>
              <a:rPr kumimoji="0" lang="en-PK" altLang="en-PK"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PK"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PK" altLang="en-PK"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Can store but not process data.</a:t>
            </a:r>
          </a:p>
          <a:p>
            <a:pPr lvl="1" eaLnBrk="0" fontAlgn="base" hangingPunct="0">
              <a:lnSpc>
                <a:spcPct val="100000"/>
              </a:lnSpc>
              <a:spcBef>
                <a:spcPct val="0"/>
              </a:spcBef>
              <a:spcAft>
                <a:spcPct val="0"/>
              </a:spcAft>
            </a:pPr>
            <a:r>
              <a:rPr kumimoji="0" lang="en-PK" altLang="en-PK"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Example: </a:t>
            </a:r>
            <a:r>
              <a:rPr kumimoji="0" lang="en-PK" altLang="en-PK"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Bank card with a magnetic stripe.</a:t>
            </a:r>
          </a:p>
          <a:p>
            <a:pPr lvl="1" eaLnBrk="0" fontAlgn="base" hangingPunct="0">
              <a:lnSpc>
                <a:spcPct val="100000"/>
              </a:lnSpc>
              <a:spcBef>
                <a:spcPct val="0"/>
              </a:spcBef>
              <a:spcAft>
                <a:spcPct val="0"/>
              </a:spcAft>
            </a:pPr>
            <a:r>
              <a:rPr kumimoji="0" lang="en-PK" altLang="en-PK"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Magnetic stripe stores a simple security code, which can be read or reprogrammed by an inexpensive card reader.</a:t>
            </a:r>
          </a:p>
          <a:p>
            <a:pPr lvl="1" eaLnBrk="0" fontAlgn="base" hangingPunct="0">
              <a:lnSpc>
                <a:spcPct val="100000"/>
              </a:lnSpc>
              <a:spcBef>
                <a:spcPct val="0"/>
              </a:spcBef>
              <a:spcAft>
                <a:spcPct val="0"/>
              </a:spcAft>
            </a:pPr>
            <a:r>
              <a:rPr kumimoji="0" lang="en-PK" altLang="en-PK"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Some memory cards also include an internal electronic memory.</a:t>
            </a:r>
          </a:p>
          <a:p>
            <a:pPr eaLnBrk="0" fontAlgn="base" hangingPunct="0">
              <a:lnSpc>
                <a:spcPct val="100000"/>
              </a:lnSpc>
              <a:spcBef>
                <a:spcPct val="0"/>
              </a:spcBef>
              <a:spcAft>
                <a:spcPct val="0"/>
              </a:spcAft>
            </a:pPr>
            <a:r>
              <a:rPr kumimoji="0" lang="en-PK" altLang="en-PK"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Usage of memory cards</a:t>
            </a:r>
            <a:r>
              <a:rPr kumimoji="0" lang="en-PK" altLang="en-PK"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PK"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PK" altLang="en-PK"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Alone for physical access, such as hotel rooms.</a:t>
            </a:r>
          </a:p>
          <a:p>
            <a:pPr lvl="1" eaLnBrk="0" fontAlgn="base" hangingPunct="0">
              <a:lnSpc>
                <a:spcPct val="100000"/>
              </a:lnSpc>
              <a:spcBef>
                <a:spcPct val="0"/>
              </a:spcBef>
              <a:spcAft>
                <a:spcPct val="0"/>
              </a:spcAft>
            </a:pPr>
            <a:r>
              <a:rPr kumimoji="0" lang="en-PK" altLang="en-PK"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For authentication: Combined with a password or personal identification number (PIN).</a:t>
            </a:r>
          </a:p>
          <a:p>
            <a:pPr lvl="1" eaLnBrk="0" fontAlgn="base" hangingPunct="0">
              <a:lnSpc>
                <a:spcPct val="100000"/>
              </a:lnSpc>
              <a:spcBef>
                <a:spcPct val="0"/>
              </a:spcBef>
              <a:spcAft>
                <a:spcPct val="0"/>
              </a:spcAft>
            </a:pPr>
            <a:r>
              <a:rPr kumimoji="0" lang="en-PK" altLang="en-PK"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Example: Used in ATMs for enhanced security.</a:t>
            </a:r>
          </a:p>
          <a:p>
            <a:pPr eaLnBrk="0" fontAlgn="base" hangingPunct="0">
              <a:lnSpc>
                <a:spcPct val="100000"/>
              </a:lnSpc>
              <a:spcBef>
                <a:spcPct val="0"/>
              </a:spcBef>
              <a:spcAft>
                <a:spcPct val="0"/>
              </a:spcAft>
            </a:pPr>
            <a:r>
              <a:rPr kumimoji="0" lang="en-PK" altLang="en-PK"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Security considerations</a:t>
            </a:r>
            <a:r>
              <a:rPr kumimoji="0" lang="en-PK" altLang="en-PK"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lvl="1" eaLnBrk="0" fontAlgn="base" hangingPunct="0">
              <a:lnSpc>
                <a:spcPct val="100000"/>
              </a:lnSpc>
              <a:spcBef>
                <a:spcPct val="0"/>
              </a:spcBef>
              <a:spcAft>
                <a:spcPct val="0"/>
              </a:spcAft>
            </a:pPr>
            <a:r>
              <a:rPr kumimoji="0" lang="en-PK" altLang="en-PK"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Memory cards, when combined with a PIN or password, provide significantly greater security than using a password alone.</a:t>
            </a:r>
          </a:p>
          <a:p>
            <a:pPr lvl="1" eaLnBrk="0" fontAlgn="base" hangingPunct="0">
              <a:lnSpc>
                <a:spcPct val="100000"/>
              </a:lnSpc>
              <a:spcBef>
                <a:spcPct val="0"/>
              </a:spcBef>
              <a:spcAft>
                <a:spcPct val="0"/>
              </a:spcAft>
            </a:pPr>
            <a:r>
              <a:rPr kumimoji="0" lang="en-PK" altLang="en-PK"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compromise security, an adversary must gain physical possession of the card and know or duplicate the password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rcRect l="-1" r="-2046" b="87071"/>
          <a:stretch/>
        </p:blipFill>
        <p:spPr>
          <a:xfrm>
            <a:off x="335829" y="407859"/>
            <a:ext cx="10376427" cy="723357"/>
          </a:xfrm>
          <a:prstGeom prst="rect">
            <a:avLst/>
          </a:prstGeom>
        </p:spPr>
      </p:pic>
    </p:spTree>
    <p:extLst>
      <p:ext uri="{BB962C8B-B14F-4D97-AF65-F5344CB8AC3E}">
        <p14:creationId xmlns:p14="http://schemas.microsoft.com/office/powerpoint/2010/main" val="3142942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A2A50C4D-0BA1-4E54-8DFC-01810EC97B99}" type="slidenum">
              <a:rPr lang="en-US" smtClean="0"/>
              <a:t>18</a:t>
            </a:fld>
            <a:endParaRPr lang="en-US" dirty="0"/>
          </a:p>
        </p:txBody>
      </p:sp>
      <p:pic>
        <p:nvPicPr>
          <p:cNvPr id="7" name="Picture 6"/>
          <p:cNvPicPr>
            <a:picLocks noChangeAspect="1"/>
          </p:cNvPicPr>
          <p:nvPr/>
        </p:nvPicPr>
        <p:blipFill>
          <a:blip r:embed="rId2"/>
          <a:stretch>
            <a:fillRect/>
          </a:stretch>
        </p:blipFill>
        <p:spPr>
          <a:xfrm>
            <a:off x="236047" y="1369871"/>
            <a:ext cx="11689422" cy="3346633"/>
          </a:xfrm>
          <a:prstGeom prst="rect">
            <a:avLst/>
          </a:prstGeom>
        </p:spPr>
      </p:pic>
    </p:spTree>
    <p:extLst>
      <p:ext uri="{BB962C8B-B14F-4D97-AF65-F5344CB8AC3E}">
        <p14:creationId xmlns:p14="http://schemas.microsoft.com/office/powerpoint/2010/main" val="5268914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2A50C4D-0BA1-4E54-8DFC-01810EC97B99}" type="slidenum">
              <a:rPr lang="en-US" smtClean="0"/>
              <a:t>19</a:t>
            </a:fld>
            <a:endParaRPr lang="en-US" dirty="0"/>
          </a:p>
        </p:txBody>
      </p:sp>
      <p:pic>
        <p:nvPicPr>
          <p:cNvPr id="3" name="Picture 2"/>
          <p:cNvPicPr>
            <a:picLocks noChangeAspect="1"/>
          </p:cNvPicPr>
          <p:nvPr/>
        </p:nvPicPr>
        <p:blipFill>
          <a:blip r:embed="rId2"/>
          <a:stretch>
            <a:fillRect/>
          </a:stretch>
        </p:blipFill>
        <p:spPr>
          <a:xfrm>
            <a:off x="293677" y="1310912"/>
            <a:ext cx="5884702" cy="4269293"/>
          </a:xfrm>
          <a:prstGeom prst="rect">
            <a:avLst/>
          </a:prstGeom>
        </p:spPr>
      </p:pic>
      <p:grpSp>
        <p:nvGrpSpPr>
          <p:cNvPr id="6" name="Group 5"/>
          <p:cNvGrpSpPr/>
          <p:nvPr/>
        </p:nvGrpSpPr>
        <p:grpSpPr>
          <a:xfrm>
            <a:off x="6299061" y="1310912"/>
            <a:ext cx="5563427" cy="3303720"/>
            <a:chOff x="6299060" y="742501"/>
            <a:chExt cx="5563427" cy="3303720"/>
          </a:xfrm>
        </p:grpSpPr>
        <p:pic>
          <p:nvPicPr>
            <p:cNvPr id="4" name="Picture 3"/>
            <p:cNvPicPr>
              <a:picLocks noChangeAspect="1"/>
            </p:cNvPicPr>
            <p:nvPr/>
          </p:nvPicPr>
          <p:blipFill>
            <a:blip r:embed="rId3"/>
            <a:stretch>
              <a:fillRect/>
            </a:stretch>
          </p:blipFill>
          <p:spPr>
            <a:xfrm>
              <a:off x="6299060" y="742501"/>
              <a:ext cx="5563426" cy="2481340"/>
            </a:xfrm>
            <a:prstGeom prst="rect">
              <a:avLst/>
            </a:prstGeom>
          </p:spPr>
        </p:pic>
        <p:pic>
          <p:nvPicPr>
            <p:cNvPr id="5" name="Picture 4"/>
            <p:cNvPicPr>
              <a:picLocks noChangeAspect="1"/>
            </p:cNvPicPr>
            <p:nvPr/>
          </p:nvPicPr>
          <p:blipFill>
            <a:blip r:embed="rId4"/>
            <a:stretch>
              <a:fillRect/>
            </a:stretch>
          </p:blipFill>
          <p:spPr>
            <a:xfrm>
              <a:off x="6444923" y="3236199"/>
              <a:ext cx="5417564" cy="810022"/>
            </a:xfrm>
            <a:prstGeom prst="rect">
              <a:avLst/>
            </a:prstGeom>
          </p:spPr>
        </p:pic>
      </p:grpSp>
      <p:pic>
        <p:nvPicPr>
          <p:cNvPr id="7" name="Picture 6"/>
          <p:cNvPicPr>
            <a:picLocks noChangeAspect="1"/>
          </p:cNvPicPr>
          <p:nvPr/>
        </p:nvPicPr>
        <p:blipFill>
          <a:blip r:embed="rId5"/>
          <a:stretch>
            <a:fillRect/>
          </a:stretch>
        </p:blipFill>
        <p:spPr>
          <a:xfrm>
            <a:off x="4344730" y="441222"/>
            <a:ext cx="3204735" cy="695601"/>
          </a:xfrm>
          <a:prstGeom prst="rect">
            <a:avLst/>
          </a:prstGeom>
        </p:spPr>
      </p:pic>
    </p:spTree>
    <p:extLst>
      <p:ext uri="{BB962C8B-B14F-4D97-AF65-F5344CB8AC3E}">
        <p14:creationId xmlns:p14="http://schemas.microsoft.com/office/powerpoint/2010/main" val="137317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1026"/>
          <p:cNvSpPr>
            <a:spLocks noGrp="1" noChangeArrowheads="1"/>
          </p:cNvSpPr>
          <p:nvPr>
            <p:ph type="title"/>
          </p:nvPr>
        </p:nvSpPr>
        <p:spPr>
          <a:xfrm>
            <a:off x="3039034" y="385482"/>
            <a:ext cx="7628965" cy="433086"/>
          </a:xfrm>
        </p:spPr>
        <p:txBody>
          <a:bodyPr>
            <a:normAutofit fontScale="90000"/>
          </a:bodyPr>
          <a:lstStyle/>
          <a:p>
            <a:pPr algn="ctr" eaLnBrk="1" hangingPunct="1"/>
            <a:r>
              <a:rPr lang="en-US" altLang="en-US" b="1" dirty="0"/>
              <a:t>Password select strategies</a:t>
            </a:r>
          </a:p>
        </p:txBody>
      </p:sp>
      <p:sp>
        <p:nvSpPr>
          <p:cNvPr id="38915" name="Rectangle 1027"/>
          <p:cNvSpPr>
            <a:spLocks noGrp="1" noChangeArrowheads="1"/>
          </p:cNvSpPr>
          <p:nvPr>
            <p:ph type="body" idx="1"/>
          </p:nvPr>
        </p:nvSpPr>
        <p:spPr>
          <a:xfrm>
            <a:off x="692243" y="944289"/>
            <a:ext cx="8532439" cy="5184576"/>
          </a:xfrm>
        </p:spPr>
        <p:txBody>
          <a:bodyPr/>
          <a:lstStyle/>
          <a:p>
            <a:pPr eaLnBrk="1" hangingPunct="1"/>
            <a:r>
              <a:rPr lang="en-US" altLang="en-US" sz="2400" dirty="0"/>
              <a:t>Goal to eliminate guessable passwords</a:t>
            </a:r>
          </a:p>
          <a:p>
            <a:pPr lvl="1" eaLnBrk="1" hangingPunct="1"/>
            <a:r>
              <a:rPr lang="en-US" altLang="en-US" sz="2000" dirty="0"/>
              <a:t>Still easy for user to remember</a:t>
            </a:r>
          </a:p>
          <a:p>
            <a:pPr eaLnBrk="1" hangingPunct="1"/>
            <a:r>
              <a:rPr lang="en-US" altLang="en-US" sz="2400" b="1" dirty="0"/>
              <a:t>Techniques</a:t>
            </a:r>
          </a:p>
        </p:txBody>
      </p:sp>
      <p:pic>
        <p:nvPicPr>
          <p:cNvPr id="2" name="Picture 1"/>
          <p:cNvPicPr>
            <a:picLocks noChangeAspect="1"/>
          </p:cNvPicPr>
          <p:nvPr/>
        </p:nvPicPr>
        <p:blipFill>
          <a:blip r:embed="rId3"/>
          <a:stretch>
            <a:fillRect/>
          </a:stretch>
        </p:blipFill>
        <p:spPr>
          <a:xfrm>
            <a:off x="2590800" y="1988899"/>
            <a:ext cx="7230787" cy="4806347"/>
          </a:xfrm>
          <a:prstGeom prst="rect">
            <a:avLst/>
          </a:prstGeom>
        </p:spPr>
      </p:pic>
    </p:spTree>
    <p:extLst>
      <p:ext uri="{BB962C8B-B14F-4D97-AF65-F5344CB8AC3E}">
        <p14:creationId xmlns:p14="http://schemas.microsoft.com/office/powerpoint/2010/main" val="33877701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2A50C4D-0BA1-4E54-8DFC-01810EC97B99}" type="slidenum">
              <a:rPr lang="en-US" smtClean="0"/>
              <a:t>20</a:t>
            </a:fld>
            <a:endParaRPr lang="en-US" dirty="0"/>
          </a:p>
        </p:txBody>
      </p:sp>
      <p:pic>
        <p:nvPicPr>
          <p:cNvPr id="7" name="Picture 6"/>
          <p:cNvPicPr>
            <a:picLocks noChangeAspect="1"/>
          </p:cNvPicPr>
          <p:nvPr/>
        </p:nvPicPr>
        <p:blipFill>
          <a:blip r:embed="rId2"/>
          <a:stretch>
            <a:fillRect/>
          </a:stretch>
        </p:blipFill>
        <p:spPr>
          <a:xfrm>
            <a:off x="6470852" y="330011"/>
            <a:ext cx="3204735" cy="695601"/>
          </a:xfrm>
          <a:prstGeom prst="rect">
            <a:avLst/>
          </a:prstGeom>
        </p:spPr>
      </p:pic>
      <p:pic>
        <p:nvPicPr>
          <p:cNvPr id="8" name="Picture 7"/>
          <p:cNvPicPr>
            <a:picLocks noChangeAspect="1"/>
          </p:cNvPicPr>
          <p:nvPr/>
        </p:nvPicPr>
        <p:blipFill>
          <a:blip r:embed="rId3"/>
          <a:stretch>
            <a:fillRect/>
          </a:stretch>
        </p:blipFill>
        <p:spPr>
          <a:xfrm>
            <a:off x="556601" y="380385"/>
            <a:ext cx="4003042" cy="6158527"/>
          </a:xfrm>
          <a:prstGeom prst="rect">
            <a:avLst/>
          </a:prstGeom>
        </p:spPr>
      </p:pic>
      <p:pic>
        <p:nvPicPr>
          <p:cNvPr id="9" name="Picture 8"/>
          <p:cNvPicPr>
            <a:picLocks noChangeAspect="1"/>
          </p:cNvPicPr>
          <p:nvPr/>
        </p:nvPicPr>
        <p:blipFill>
          <a:blip r:embed="rId4"/>
          <a:stretch>
            <a:fillRect/>
          </a:stretch>
        </p:blipFill>
        <p:spPr>
          <a:xfrm>
            <a:off x="4344730" y="2612291"/>
            <a:ext cx="7456979" cy="2256272"/>
          </a:xfrm>
          <a:prstGeom prst="rect">
            <a:avLst/>
          </a:prstGeom>
        </p:spPr>
      </p:pic>
    </p:spTree>
    <p:extLst>
      <p:ext uri="{BB962C8B-B14F-4D97-AF65-F5344CB8AC3E}">
        <p14:creationId xmlns:p14="http://schemas.microsoft.com/office/powerpoint/2010/main" val="32247785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5560" y="362544"/>
            <a:ext cx="7690211" cy="474168"/>
          </a:xfrm>
        </p:spPr>
        <p:txBody>
          <a:bodyPr>
            <a:normAutofit fontScale="90000"/>
          </a:bodyPr>
          <a:lstStyle/>
          <a:p>
            <a:pPr algn="ctr"/>
            <a:r>
              <a:rPr lang="en-US" b="1" dirty="0"/>
              <a:t>Electronic Identity Cards (</a:t>
            </a:r>
            <a:r>
              <a:rPr lang="en-US" b="1" dirty="0" err="1"/>
              <a:t>eID</a:t>
            </a:r>
            <a:r>
              <a:rPr lang="en-US" b="1" dirty="0"/>
              <a:t>)</a:t>
            </a:r>
            <a:endParaRPr lang="en-US" dirty="0"/>
          </a:p>
        </p:txBody>
      </p:sp>
      <p:sp>
        <p:nvSpPr>
          <p:cNvPr id="4" name="Slide Number Placeholder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21</a:t>
            </a:fld>
            <a:endParaRPr lang="en-US" dirty="0">
              <a:solidFill>
                <a:prstClr val="white">
                  <a:lumMod val="65000"/>
                  <a:lumOff val="35000"/>
                </a:prstClr>
              </a:solidFill>
            </a:endParaRPr>
          </a:p>
        </p:txBody>
      </p:sp>
      <p:pic>
        <p:nvPicPr>
          <p:cNvPr id="3" name="Picture 2"/>
          <p:cNvPicPr>
            <a:picLocks noChangeAspect="1"/>
          </p:cNvPicPr>
          <p:nvPr/>
        </p:nvPicPr>
        <p:blipFill>
          <a:blip r:embed="rId2"/>
          <a:stretch>
            <a:fillRect/>
          </a:stretch>
        </p:blipFill>
        <p:spPr>
          <a:xfrm>
            <a:off x="1991544" y="1240744"/>
            <a:ext cx="8606966" cy="5140634"/>
          </a:xfrm>
          <a:prstGeom prst="rect">
            <a:avLst/>
          </a:prstGeom>
        </p:spPr>
      </p:pic>
    </p:spTree>
    <p:extLst>
      <p:ext uri="{BB962C8B-B14F-4D97-AF65-F5344CB8AC3E}">
        <p14:creationId xmlns:p14="http://schemas.microsoft.com/office/powerpoint/2010/main" val="30035248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2A50C4D-0BA1-4E54-8DFC-01810EC97B99}" type="slidenum">
              <a:rPr lang="en-US" smtClean="0"/>
              <a:t>22</a:t>
            </a:fld>
            <a:endParaRPr lang="en-US" dirty="0"/>
          </a:p>
        </p:txBody>
      </p:sp>
      <p:pic>
        <p:nvPicPr>
          <p:cNvPr id="3" name="Picture 2"/>
          <p:cNvPicPr>
            <a:picLocks noChangeAspect="1"/>
          </p:cNvPicPr>
          <p:nvPr/>
        </p:nvPicPr>
        <p:blipFill>
          <a:blip r:embed="rId2"/>
          <a:stretch>
            <a:fillRect/>
          </a:stretch>
        </p:blipFill>
        <p:spPr>
          <a:xfrm>
            <a:off x="4565663" y="1242505"/>
            <a:ext cx="7389870" cy="5615495"/>
          </a:xfrm>
          <a:prstGeom prst="rect">
            <a:avLst/>
          </a:prstGeom>
        </p:spPr>
      </p:pic>
      <p:pic>
        <p:nvPicPr>
          <p:cNvPr id="4" name="Picture 3"/>
          <p:cNvPicPr>
            <a:picLocks noChangeAspect="1"/>
          </p:cNvPicPr>
          <p:nvPr/>
        </p:nvPicPr>
        <p:blipFill>
          <a:blip r:embed="rId3"/>
          <a:stretch>
            <a:fillRect/>
          </a:stretch>
        </p:blipFill>
        <p:spPr>
          <a:xfrm>
            <a:off x="3684740" y="294453"/>
            <a:ext cx="4764327" cy="474534"/>
          </a:xfrm>
          <a:prstGeom prst="rect">
            <a:avLst/>
          </a:prstGeom>
        </p:spPr>
      </p:pic>
      <p:sp>
        <p:nvSpPr>
          <p:cNvPr id="5" name="Rectangle 4">
            <a:extLst>
              <a:ext uri="{FF2B5EF4-FFF2-40B4-BE49-F238E27FC236}">
                <a16:creationId xmlns:a16="http://schemas.microsoft.com/office/drawing/2014/main" id="{82324460-BB8A-5979-652D-33C6463C9829}"/>
              </a:ext>
            </a:extLst>
          </p:cNvPr>
          <p:cNvSpPr/>
          <p:nvPr/>
        </p:nvSpPr>
        <p:spPr>
          <a:xfrm>
            <a:off x="236562" y="1847777"/>
            <a:ext cx="4275721" cy="1200329"/>
          </a:xfrm>
          <a:prstGeom prst="rect">
            <a:avLst/>
          </a:prstGeom>
        </p:spPr>
        <p:txBody>
          <a:bodyPr wrap="square">
            <a:spAutoFit/>
          </a:bodyPr>
          <a:lstStyle/>
          <a:p>
            <a:r>
              <a:rPr lang="en-US" dirty="0">
                <a:solidFill>
                  <a:srgbClr val="242021"/>
                </a:solidFill>
                <a:latin typeface="TimesTenLTStd-Roman"/>
              </a:rPr>
              <a:t>The card has the following three separate electronic functions, each with its own protected dataset (see Table 3.4):</a:t>
            </a:r>
            <a:r>
              <a:rPr lang="en-US" dirty="0"/>
              <a:t> </a:t>
            </a:r>
            <a:br>
              <a:rPr lang="en-US" dirty="0"/>
            </a:br>
            <a:endParaRPr lang="en-US" dirty="0"/>
          </a:p>
        </p:txBody>
      </p:sp>
      <p:pic>
        <p:nvPicPr>
          <p:cNvPr id="6" name="Picture 5">
            <a:extLst>
              <a:ext uri="{FF2B5EF4-FFF2-40B4-BE49-F238E27FC236}">
                <a16:creationId xmlns:a16="http://schemas.microsoft.com/office/drawing/2014/main" id="{9A83F3C7-5624-90F6-63C2-F06C6BF2F0ED}"/>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0824" y="3137646"/>
            <a:ext cx="4494839" cy="1802979"/>
          </a:xfrm>
          <a:prstGeom prst="rect">
            <a:avLst/>
          </a:prstGeom>
        </p:spPr>
      </p:pic>
    </p:spTree>
    <p:extLst>
      <p:ext uri="{BB962C8B-B14F-4D97-AF65-F5344CB8AC3E}">
        <p14:creationId xmlns:p14="http://schemas.microsoft.com/office/powerpoint/2010/main" val="5591285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2A50C4D-0BA1-4E54-8DFC-01810EC97B99}" type="slidenum">
              <a:rPr lang="en-US" smtClean="0"/>
              <a:t>23</a:t>
            </a:fld>
            <a:endParaRPr lang="en-US" dirty="0"/>
          </a:p>
        </p:txBody>
      </p:sp>
      <p:pic>
        <p:nvPicPr>
          <p:cNvPr id="4" name="Picture 3"/>
          <p:cNvPicPr>
            <a:picLocks noChangeAspect="1"/>
          </p:cNvPicPr>
          <p:nvPr/>
        </p:nvPicPr>
        <p:blipFill>
          <a:blip r:embed="rId2"/>
          <a:stretch>
            <a:fillRect/>
          </a:stretch>
        </p:blipFill>
        <p:spPr>
          <a:xfrm>
            <a:off x="3684740" y="294453"/>
            <a:ext cx="4764327" cy="474534"/>
          </a:xfrm>
          <a:prstGeom prst="rect">
            <a:avLst/>
          </a:prstGeom>
        </p:spPr>
      </p:pic>
      <p:pic>
        <p:nvPicPr>
          <p:cNvPr id="5" name="Picture 4"/>
          <p:cNvPicPr>
            <a:picLocks noChangeAspect="1"/>
          </p:cNvPicPr>
          <p:nvPr/>
        </p:nvPicPr>
        <p:blipFill>
          <a:blip r:embed="rId3"/>
          <a:stretch>
            <a:fillRect/>
          </a:stretch>
        </p:blipFill>
        <p:spPr>
          <a:xfrm>
            <a:off x="4861678" y="867784"/>
            <a:ext cx="6809456" cy="5671128"/>
          </a:xfrm>
          <a:prstGeom prst="rect">
            <a:avLst/>
          </a:prstGeom>
        </p:spPr>
      </p:pic>
      <p:pic>
        <p:nvPicPr>
          <p:cNvPr id="6" name="Picture 5"/>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329710" y="4718114"/>
            <a:ext cx="6392167" cy="1524213"/>
          </a:xfrm>
          <a:prstGeom prst="rect">
            <a:avLst/>
          </a:prstGeom>
        </p:spPr>
      </p:pic>
    </p:spTree>
    <p:extLst>
      <p:ext uri="{BB962C8B-B14F-4D97-AF65-F5344CB8AC3E}">
        <p14:creationId xmlns:p14="http://schemas.microsoft.com/office/powerpoint/2010/main" val="8208927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2A50C4D-0BA1-4E54-8DFC-01810EC97B99}" type="slidenum">
              <a:rPr lang="en-US" smtClean="0"/>
              <a:t>24</a:t>
            </a:fld>
            <a:endParaRPr lang="en-US" dirty="0"/>
          </a:p>
        </p:txBody>
      </p:sp>
      <p:grpSp>
        <p:nvGrpSpPr>
          <p:cNvPr id="5" name="Group 4"/>
          <p:cNvGrpSpPr/>
          <p:nvPr/>
        </p:nvGrpSpPr>
        <p:grpSpPr>
          <a:xfrm>
            <a:off x="597145" y="608353"/>
            <a:ext cx="11067634" cy="3778295"/>
            <a:chOff x="1560972" y="608353"/>
            <a:chExt cx="6944694" cy="2268301"/>
          </a:xfrm>
        </p:grpSpPr>
        <p:pic>
          <p:nvPicPr>
            <p:cNvPr id="3" name="Picture 2"/>
            <p:cNvPicPr>
              <a:picLocks noChangeAspect="1"/>
            </p:cNvPicPr>
            <p:nvPr/>
          </p:nvPicPr>
          <p:blipFill>
            <a:blip r:embed="rId2"/>
            <a:stretch>
              <a:fillRect/>
            </a:stretch>
          </p:blipFill>
          <p:spPr>
            <a:xfrm>
              <a:off x="1560972" y="608353"/>
              <a:ext cx="6944694" cy="1267002"/>
            </a:xfrm>
            <a:prstGeom prst="rect">
              <a:avLst/>
            </a:prstGeom>
          </p:spPr>
        </p:pic>
        <p:pic>
          <p:nvPicPr>
            <p:cNvPr id="4" name="Picture 3"/>
            <p:cNvPicPr>
              <a:picLocks noChangeAspect="1"/>
            </p:cNvPicPr>
            <p:nvPr/>
          </p:nvPicPr>
          <p:blipFill>
            <a:blip r:embed="rId3"/>
            <a:stretch>
              <a:fillRect/>
            </a:stretch>
          </p:blipFill>
          <p:spPr>
            <a:xfrm>
              <a:off x="2167826" y="1838284"/>
              <a:ext cx="6325483" cy="1038370"/>
            </a:xfrm>
            <a:prstGeom prst="rect">
              <a:avLst/>
            </a:prstGeom>
          </p:spPr>
        </p:pic>
      </p:grpSp>
    </p:spTree>
    <p:extLst>
      <p:ext uri="{BB962C8B-B14F-4D97-AF65-F5344CB8AC3E}">
        <p14:creationId xmlns:p14="http://schemas.microsoft.com/office/powerpoint/2010/main" val="20264988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6586255" y="3556669"/>
            <a:ext cx="4048690" cy="2972215"/>
          </a:xfrm>
          <a:prstGeom prst="rect">
            <a:avLst/>
          </a:prstGeom>
        </p:spPr>
      </p:pic>
      <p:sp>
        <p:nvSpPr>
          <p:cNvPr id="2" name="Slide Number Placeholder 1"/>
          <p:cNvSpPr>
            <a:spLocks noGrp="1"/>
          </p:cNvSpPr>
          <p:nvPr>
            <p:ph type="sldNum" sz="quarter" idx="12"/>
          </p:nvPr>
        </p:nvSpPr>
        <p:spPr/>
        <p:txBody>
          <a:bodyPr/>
          <a:lstStyle/>
          <a:p>
            <a:fld id="{A2A50C4D-0BA1-4E54-8DFC-01810EC97B99}" type="slidenum">
              <a:rPr lang="en-US" smtClean="0"/>
              <a:t>25</a:t>
            </a:fld>
            <a:endParaRPr lang="en-US" dirty="0"/>
          </a:p>
        </p:txBody>
      </p:sp>
      <p:pic>
        <p:nvPicPr>
          <p:cNvPr id="3" name="Picture 2"/>
          <p:cNvPicPr>
            <a:picLocks noChangeAspect="1"/>
          </p:cNvPicPr>
          <p:nvPr/>
        </p:nvPicPr>
        <p:blipFill>
          <a:blip r:embed="rId4"/>
          <a:stretch>
            <a:fillRect/>
          </a:stretch>
        </p:blipFill>
        <p:spPr>
          <a:xfrm>
            <a:off x="1345084" y="477022"/>
            <a:ext cx="9345313" cy="473180"/>
          </a:xfrm>
          <a:prstGeom prst="rect">
            <a:avLst/>
          </a:prstGeom>
        </p:spPr>
      </p:pic>
      <p:pic>
        <p:nvPicPr>
          <p:cNvPr id="4" name="Picture 3"/>
          <p:cNvPicPr>
            <a:picLocks noChangeAspect="1"/>
          </p:cNvPicPr>
          <p:nvPr/>
        </p:nvPicPr>
        <p:blipFill>
          <a:blip r:embed="rId5">
            <a:extLst>
              <a:ext uri="{BEBA8EAE-BF5A-486C-A8C5-ECC9F3942E4B}">
                <a14:imgProps xmlns:a14="http://schemas.microsoft.com/office/drawing/2010/main">
                  <a14:imgLayer r:embed="rId6">
                    <a14:imgEffect>
                      <a14:sharpenSoften amount="50000"/>
                    </a14:imgEffect>
                  </a14:imgLayer>
                </a14:imgProps>
              </a:ext>
            </a:extLst>
          </a:blip>
          <a:stretch>
            <a:fillRect/>
          </a:stretch>
        </p:blipFill>
        <p:spPr>
          <a:xfrm>
            <a:off x="433741" y="1142792"/>
            <a:ext cx="5584000" cy="4008798"/>
          </a:xfrm>
          <a:prstGeom prst="rect">
            <a:avLst/>
          </a:prstGeom>
        </p:spPr>
      </p:pic>
      <p:pic>
        <p:nvPicPr>
          <p:cNvPr id="5" name="Picture 4"/>
          <p:cNvPicPr>
            <a:picLocks noChangeAspect="1"/>
          </p:cNvPicPr>
          <p:nvPr/>
        </p:nvPicPr>
        <p:blipFill>
          <a:blip r:embed="rId7">
            <a:extLst>
              <a:ext uri="{BEBA8EAE-BF5A-486C-A8C5-ECC9F3942E4B}">
                <a14:imgProps xmlns:a14="http://schemas.microsoft.com/office/drawing/2010/main">
                  <a14:imgLayer r:embed="rId8">
                    <a14:imgEffect>
                      <a14:sharpenSoften amount="50000"/>
                    </a14:imgEffect>
                  </a14:imgLayer>
                </a14:imgProps>
              </a:ext>
            </a:extLst>
          </a:blip>
          <a:stretch>
            <a:fillRect/>
          </a:stretch>
        </p:blipFill>
        <p:spPr>
          <a:xfrm>
            <a:off x="6249010" y="1142792"/>
            <a:ext cx="5526980" cy="2221287"/>
          </a:xfrm>
          <a:prstGeom prst="rect">
            <a:avLst/>
          </a:prstGeom>
        </p:spPr>
      </p:pic>
    </p:spTree>
    <p:extLst>
      <p:ext uri="{BB962C8B-B14F-4D97-AF65-F5344CB8AC3E}">
        <p14:creationId xmlns:p14="http://schemas.microsoft.com/office/powerpoint/2010/main" val="7843461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5795318" y="391812"/>
            <a:ext cx="5941541" cy="5964538"/>
            <a:chOff x="2621573" y="210588"/>
            <a:chExt cx="6633638" cy="6374498"/>
          </a:xfrm>
        </p:grpSpPr>
        <p:pic>
          <p:nvPicPr>
            <p:cNvPr id="3" name="Picture 2"/>
            <p:cNvPicPr>
              <a:picLocks noChangeAspect="1"/>
            </p:cNvPicPr>
            <p:nvPr/>
          </p:nvPicPr>
          <p:blipFill>
            <a:blip r:embed="rId2"/>
            <a:stretch>
              <a:fillRect/>
            </a:stretch>
          </p:blipFill>
          <p:spPr>
            <a:xfrm>
              <a:off x="2621573" y="210588"/>
              <a:ext cx="6633638" cy="2051037"/>
            </a:xfrm>
            <a:prstGeom prst="rect">
              <a:avLst/>
            </a:prstGeom>
          </p:spPr>
        </p:pic>
        <p:pic>
          <p:nvPicPr>
            <p:cNvPr id="4" name="Picture 3"/>
            <p:cNvPicPr>
              <a:picLocks noChangeAspect="1"/>
            </p:cNvPicPr>
            <p:nvPr/>
          </p:nvPicPr>
          <p:blipFill>
            <a:blip r:embed="rId3"/>
            <a:stretch>
              <a:fillRect/>
            </a:stretch>
          </p:blipFill>
          <p:spPr>
            <a:xfrm>
              <a:off x="2621573" y="2261625"/>
              <a:ext cx="6633638" cy="2168239"/>
            </a:xfrm>
            <a:prstGeom prst="rect">
              <a:avLst/>
            </a:prstGeom>
          </p:spPr>
        </p:pic>
        <p:pic>
          <p:nvPicPr>
            <p:cNvPr id="5" name="Picture 4"/>
            <p:cNvPicPr>
              <a:picLocks noChangeAspect="1"/>
            </p:cNvPicPr>
            <p:nvPr/>
          </p:nvPicPr>
          <p:blipFill>
            <a:blip r:embed="rId4"/>
            <a:stretch>
              <a:fillRect/>
            </a:stretch>
          </p:blipFill>
          <p:spPr>
            <a:xfrm>
              <a:off x="2621573" y="4436826"/>
              <a:ext cx="6633638" cy="2148260"/>
            </a:xfrm>
            <a:prstGeom prst="rect">
              <a:avLst/>
            </a:prstGeom>
          </p:spPr>
        </p:pic>
      </p:grpSp>
      <p:sp>
        <p:nvSpPr>
          <p:cNvPr id="2" name="Slide Number Placeholder 1"/>
          <p:cNvSpPr>
            <a:spLocks noGrp="1"/>
          </p:cNvSpPr>
          <p:nvPr>
            <p:ph type="sldNum" sz="quarter" idx="12"/>
          </p:nvPr>
        </p:nvSpPr>
        <p:spPr/>
        <p:txBody>
          <a:bodyPr/>
          <a:lstStyle/>
          <a:p>
            <a:fld id="{A2A50C4D-0BA1-4E54-8DFC-01810EC97B99}" type="slidenum">
              <a:rPr lang="en-US" smtClean="0"/>
              <a:t>26</a:t>
            </a:fld>
            <a:endParaRPr lang="en-US" dirty="0"/>
          </a:p>
        </p:txBody>
      </p:sp>
      <p:pic>
        <p:nvPicPr>
          <p:cNvPr id="7" name="Picture 6"/>
          <p:cNvPicPr>
            <a:picLocks noChangeAspect="1"/>
          </p:cNvPicPr>
          <p:nvPr/>
        </p:nvPicPr>
        <p:blipFill>
          <a:blip r:embed="rId5"/>
          <a:stretch>
            <a:fillRect/>
          </a:stretch>
        </p:blipFill>
        <p:spPr>
          <a:xfrm>
            <a:off x="317556" y="2958575"/>
            <a:ext cx="5353797" cy="733527"/>
          </a:xfrm>
          <a:prstGeom prst="rect">
            <a:avLst/>
          </a:prstGeom>
        </p:spPr>
      </p:pic>
    </p:spTree>
    <p:extLst>
      <p:ext uri="{BB962C8B-B14F-4D97-AF65-F5344CB8AC3E}">
        <p14:creationId xmlns:p14="http://schemas.microsoft.com/office/powerpoint/2010/main" val="40363244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736" y="110530"/>
            <a:ext cx="8511852" cy="1014214"/>
          </a:xfrm>
        </p:spPr>
        <p:txBody>
          <a:bodyPr/>
          <a:lstStyle/>
          <a:p>
            <a:r>
              <a:rPr lang="en-US" b="1" dirty="0"/>
              <a:t>REMOTE USER AUTHENTICATION</a:t>
            </a:r>
            <a:endParaRPr lang="en-US" dirty="0"/>
          </a:p>
        </p:txBody>
      </p:sp>
      <p:sp>
        <p:nvSpPr>
          <p:cNvPr id="3" name="Content Placeholder 2"/>
          <p:cNvSpPr>
            <a:spLocks noGrp="1"/>
          </p:cNvSpPr>
          <p:nvPr>
            <p:ph idx="1"/>
          </p:nvPr>
        </p:nvSpPr>
        <p:spPr>
          <a:xfrm>
            <a:off x="546755" y="1395166"/>
            <a:ext cx="11179079" cy="5202185"/>
          </a:xfrm>
        </p:spPr>
        <p:txBody>
          <a:bodyPr>
            <a:normAutofit/>
          </a:bodyPr>
          <a:lstStyle/>
          <a:p>
            <a:pPr algn="just"/>
            <a:r>
              <a:rPr lang="en-US" sz="2000" dirty="0">
                <a:latin typeface="Times New Roman" panose="02020603050405020304" pitchFamily="18" charset="0"/>
                <a:cs typeface="Times New Roman" panose="02020603050405020304" pitchFamily="18" charset="0"/>
              </a:rPr>
              <a:t>Authentication over a network, the Internet, or a communications link is more complex</a:t>
            </a:r>
          </a:p>
          <a:p>
            <a:pPr algn="just"/>
            <a:r>
              <a:rPr lang="en-US" sz="2000" dirty="0">
                <a:latin typeface="Times New Roman" panose="02020603050405020304" pitchFamily="18" charset="0"/>
                <a:cs typeface="Times New Roman" panose="02020603050405020304" pitchFamily="18" charset="0"/>
              </a:rPr>
              <a:t>Additional security threats such as: </a:t>
            </a:r>
          </a:p>
          <a:p>
            <a:pPr lvl="1" algn="just"/>
            <a:r>
              <a:rPr lang="en-US" sz="2000" b="1" dirty="0">
                <a:solidFill>
                  <a:srgbClr val="C00000"/>
                </a:solidFill>
                <a:latin typeface="Times New Roman" panose="02020603050405020304" pitchFamily="18" charset="0"/>
                <a:cs typeface="Times New Roman" panose="02020603050405020304" pitchFamily="18" charset="0"/>
              </a:rPr>
              <a:t>Eavesdropping, capturing a password, replaying an authentication sequence that has been observed</a:t>
            </a:r>
          </a:p>
          <a:p>
            <a:pPr>
              <a:lnSpc>
                <a:spcPct val="90000"/>
              </a:lnSpc>
            </a:pPr>
            <a:r>
              <a:rPr lang="en-US" altLang="en-US" sz="2000" dirty="0">
                <a:latin typeface="Times New Roman" panose="02020603050405020304" pitchFamily="18" charset="0"/>
                <a:cs typeface="Times New Roman" panose="02020603050405020304" pitchFamily="18" charset="0"/>
              </a:rPr>
              <a:t>Generally use challenge-response</a:t>
            </a:r>
          </a:p>
          <a:p>
            <a:pPr lvl="1">
              <a:lnSpc>
                <a:spcPct val="90000"/>
              </a:lnSpc>
            </a:pPr>
            <a:r>
              <a:rPr lang="en-US" altLang="en-US" sz="2000" dirty="0">
                <a:latin typeface="Times New Roman" panose="02020603050405020304" pitchFamily="18" charset="0"/>
                <a:cs typeface="Times New Roman" panose="02020603050405020304" pitchFamily="18" charset="0"/>
              </a:rPr>
              <a:t>user sends identity</a:t>
            </a:r>
          </a:p>
          <a:p>
            <a:pPr lvl="1">
              <a:lnSpc>
                <a:spcPct val="90000"/>
              </a:lnSpc>
            </a:pPr>
            <a:r>
              <a:rPr lang="en-US" altLang="en-US" sz="2000" dirty="0">
                <a:latin typeface="Times New Roman" panose="02020603050405020304" pitchFamily="18" charset="0"/>
                <a:cs typeface="Times New Roman" panose="02020603050405020304" pitchFamily="18" charset="0"/>
              </a:rPr>
              <a:t>host responds with random number r</a:t>
            </a:r>
          </a:p>
          <a:p>
            <a:pPr lvl="1">
              <a:lnSpc>
                <a:spcPct val="90000"/>
              </a:lnSpc>
            </a:pPr>
            <a:r>
              <a:rPr lang="en-US" altLang="en-US" sz="2000" dirty="0">
                <a:latin typeface="Times New Roman" panose="02020603050405020304" pitchFamily="18" charset="0"/>
                <a:cs typeface="Times New Roman" panose="02020603050405020304" pitchFamily="18" charset="0"/>
              </a:rPr>
              <a:t>user computes f(</a:t>
            </a:r>
            <a:r>
              <a:rPr lang="en-US" altLang="en-US" sz="2000" dirty="0" err="1">
                <a:latin typeface="Times New Roman" panose="02020603050405020304" pitchFamily="18" charset="0"/>
                <a:cs typeface="Times New Roman" panose="02020603050405020304" pitchFamily="18" charset="0"/>
              </a:rPr>
              <a:t>r,h</a:t>
            </a:r>
            <a:r>
              <a:rPr lang="en-US" altLang="en-US" sz="2000" dirty="0">
                <a:latin typeface="Times New Roman" panose="02020603050405020304" pitchFamily="18" charset="0"/>
                <a:cs typeface="Times New Roman" panose="02020603050405020304" pitchFamily="18" charset="0"/>
              </a:rPr>
              <a:t>(P)) and sends back</a:t>
            </a:r>
          </a:p>
          <a:p>
            <a:pPr lvl="1">
              <a:lnSpc>
                <a:spcPct val="90000"/>
              </a:lnSpc>
            </a:pPr>
            <a:r>
              <a:rPr lang="en-US" altLang="en-US" sz="2000" dirty="0">
                <a:latin typeface="Times New Roman" panose="02020603050405020304" pitchFamily="18" charset="0"/>
                <a:cs typeface="Times New Roman" panose="02020603050405020304" pitchFamily="18" charset="0"/>
              </a:rPr>
              <a:t>host compares value from user with own computed value, if match user authenticated</a:t>
            </a:r>
          </a:p>
          <a:p>
            <a:pPr algn="just"/>
            <a:r>
              <a:rPr lang="en-US" sz="2000" dirty="0">
                <a:latin typeface="Times New Roman" panose="02020603050405020304" pitchFamily="18" charset="0"/>
                <a:cs typeface="Times New Roman" panose="02020603050405020304" pitchFamily="18" charset="0"/>
              </a:rPr>
              <a:t>The simplest form of user authentication is local authentication, in which a user attempts to access a system that is locally present, such as </a:t>
            </a:r>
          </a:p>
          <a:p>
            <a:pPr lvl="1" algn="just"/>
            <a:r>
              <a:rPr lang="en-US" sz="2000" b="1" dirty="0">
                <a:solidFill>
                  <a:srgbClr val="C00000"/>
                </a:solidFill>
                <a:latin typeface="Times New Roman" panose="02020603050405020304" pitchFamily="18" charset="0"/>
                <a:cs typeface="Times New Roman" panose="02020603050405020304" pitchFamily="18" charset="0"/>
              </a:rPr>
              <a:t>a stand-alone office PC or an ATM machine</a:t>
            </a:r>
            <a:r>
              <a:rPr lang="en-US" sz="2000" dirty="0">
                <a:latin typeface="Times New Roman" panose="02020603050405020304" pitchFamily="18" charset="0"/>
                <a:cs typeface="Times New Roman" panose="02020603050405020304" pitchFamily="18" charset="0"/>
              </a:rPr>
              <a:t>. </a:t>
            </a:r>
          </a:p>
        </p:txBody>
      </p:sp>
      <p:sp>
        <p:nvSpPr>
          <p:cNvPr id="4" name="Slide Number Placeholder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27</a:t>
            </a:fld>
            <a:endParaRPr lang="en-US" dirty="0">
              <a:solidFill>
                <a:prstClr val="white">
                  <a:lumMod val="65000"/>
                  <a:lumOff val="35000"/>
                </a:prstClr>
              </a:solidFill>
            </a:endParaRPr>
          </a:p>
        </p:txBody>
      </p:sp>
    </p:spTree>
    <p:extLst>
      <p:ext uri="{BB962C8B-B14F-4D97-AF65-F5344CB8AC3E}">
        <p14:creationId xmlns:p14="http://schemas.microsoft.com/office/powerpoint/2010/main" val="23660845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p:cNvSpPr>
            <a:spLocks noGrp="1"/>
          </p:cNvSpPr>
          <p:nvPr>
            <p:ph type="title"/>
          </p:nvPr>
        </p:nvSpPr>
        <p:spPr>
          <a:xfrm>
            <a:off x="2567608" y="260648"/>
            <a:ext cx="7903542" cy="1080120"/>
          </a:xfrm>
        </p:spPr>
        <p:txBody>
          <a:bodyPr>
            <a:normAutofit fontScale="90000"/>
          </a:bodyPr>
          <a:lstStyle/>
          <a:p>
            <a:r>
              <a:rPr lang="en-US" altLang="en-US" b="1" dirty="0"/>
              <a:t>Protocol for a password verification</a:t>
            </a:r>
          </a:p>
        </p:txBody>
      </p:sp>
      <p:sp>
        <p:nvSpPr>
          <p:cNvPr id="61443" name="Content Placeholder 2"/>
          <p:cNvSpPr>
            <a:spLocks noGrp="1"/>
          </p:cNvSpPr>
          <p:nvPr>
            <p:ph idx="1"/>
          </p:nvPr>
        </p:nvSpPr>
        <p:spPr>
          <a:xfrm>
            <a:off x="1014392" y="1665494"/>
            <a:ext cx="4911279" cy="1393656"/>
          </a:xfrm>
        </p:spPr>
        <p:txBody>
          <a:bodyPr>
            <a:noAutofit/>
          </a:bodyPr>
          <a:lstStyle/>
          <a:p>
            <a:pPr algn="just"/>
            <a:r>
              <a:rPr lang="en-US" altLang="en-US" sz="1600" dirty="0"/>
              <a:t>Similar approach for token and biometric verification </a:t>
            </a:r>
            <a:r>
              <a:rPr lang="en-US" sz="1600" b="1" dirty="0">
                <a:solidFill>
                  <a:srgbClr val="C00000"/>
                </a:solidFill>
              </a:rPr>
              <a:t>(Figure 3.13b,c and d self reading from book)</a:t>
            </a:r>
            <a:endParaRPr lang="en-US" altLang="en-US" sz="1600" b="1" dirty="0">
              <a:solidFill>
                <a:srgbClr val="C00000"/>
              </a:solidFill>
            </a:endParaRPr>
          </a:p>
          <a:p>
            <a:pPr algn="just"/>
            <a:endParaRPr lang="en-US" altLang="en-US" sz="1600" dirty="0"/>
          </a:p>
        </p:txBody>
      </p:sp>
      <p:grpSp>
        <p:nvGrpSpPr>
          <p:cNvPr id="6" name="Group 5">
            <a:extLst>
              <a:ext uri="{FF2B5EF4-FFF2-40B4-BE49-F238E27FC236}">
                <a16:creationId xmlns:a16="http://schemas.microsoft.com/office/drawing/2014/main" id="{7186638E-1040-20DD-687F-D2F9279FAE26}"/>
              </a:ext>
            </a:extLst>
          </p:cNvPr>
          <p:cNvGrpSpPr/>
          <p:nvPr/>
        </p:nvGrpSpPr>
        <p:grpSpPr>
          <a:xfrm>
            <a:off x="259977" y="3798851"/>
            <a:ext cx="6786283" cy="2610914"/>
            <a:chOff x="323528" y="4678712"/>
            <a:chExt cx="6065729" cy="2094115"/>
          </a:xfrm>
        </p:grpSpPr>
        <p:pic>
          <p:nvPicPr>
            <p:cNvPr id="3" name="Picture 2">
              <a:extLst>
                <a:ext uri="{FF2B5EF4-FFF2-40B4-BE49-F238E27FC236}">
                  <a16:creationId xmlns:a16="http://schemas.microsoft.com/office/drawing/2014/main" id="{81DCB321-BD36-650D-095E-AA9C4A189518}"/>
                </a:ext>
              </a:extLst>
            </p:cNvPr>
            <p:cNvPicPr>
              <a:picLocks noChangeAspect="1"/>
            </p:cNvPicPr>
            <p:nvPr/>
          </p:nvPicPr>
          <p:blipFill rotWithShape="1">
            <a:blip r:embed="rId3"/>
            <a:srcRect t="19819"/>
            <a:stretch/>
          </p:blipFill>
          <p:spPr>
            <a:xfrm>
              <a:off x="323528" y="4678712"/>
              <a:ext cx="6065729" cy="2094115"/>
            </a:xfrm>
            <a:prstGeom prst="rect">
              <a:avLst/>
            </a:prstGeom>
          </p:spPr>
        </p:pic>
        <p:sp>
          <p:nvSpPr>
            <p:cNvPr id="4" name="Rectangle 3">
              <a:extLst>
                <a:ext uri="{FF2B5EF4-FFF2-40B4-BE49-F238E27FC236}">
                  <a16:creationId xmlns:a16="http://schemas.microsoft.com/office/drawing/2014/main" id="{ED867C2F-4AA3-DFDB-CCCD-720FE41238C0}"/>
                </a:ext>
              </a:extLst>
            </p:cNvPr>
            <p:cNvSpPr/>
            <p:nvPr/>
          </p:nvSpPr>
          <p:spPr>
            <a:xfrm>
              <a:off x="323528" y="4678712"/>
              <a:ext cx="1800200" cy="19044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solidFill>
                  <a:schemeClr val="bg1"/>
                </a:solidFill>
              </a:endParaRPr>
            </a:p>
          </p:txBody>
        </p:sp>
      </p:grpSp>
      <p:pic>
        <p:nvPicPr>
          <p:cNvPr id="7" name="Picture 6">
            <a:extLst>
              <a:ext uri="{FF2B5EF4-FFF2-40B4-BE49-F238E27FC236}">
                <a16:creationId xmlns:a16="http://schemas.microsoft.com/office/drawing/2014/main" id="{9463E697-A5F2-5898-1426-4FE40E91B36E}"/>
              </a:ext>
            </a:extLst>
          </p:cNvPr>
          <p:cNvPicPr>
            <a:picLocks noChangeAspect="1"/>
          </p:cNvPicPr>
          <p:nvPr/>
        </p:nvPicPr>
        <p:blipFill rotWithShape="1">
          <a:blip r:embed="rId4"/>
          <a:srcRect r="4471"/>
          <a:stretch/>
        </p:blipFill>
        <p:spPr>
          <a:xfrm>
            <a:off x="7291534" y="1185081"/>
            <a:ext cx="4665715" cy="4884112"/>
          </a:xfrm>
          <a:prstGeom prst="rect">
            <a:avLst/>
          </a:prstGeom>
        </p:spPr>
      </p:pic>
      <p:sp>
        <p:nvSpPr>
          <p:cNvPr id="8" name="Content Placeholder 2">
            <a:extLst>
              <a:ext uri="{FF2B5EF4-FFF2-40B4-BE49-F238E27FC236}">
                <a16:creationId xmlns:a16="http://schemas.microsoft.com/office/drawing/2014/main" id="{224F9ECE-D65D-7C2E-B35F-F6D1A8474BF2}"/>
              </a:ext>
            </a:extLst>
          </p:cNvPr>
          <p:cNvSpPr txBox="1">
            <a:spLocks/>
          </p:cNvSpPr>
          <p:nvPr/>
        </p:nvSpPr>
        <p:spPr>
          <a:xfrm>
            <a:off x="1095075" y="3059150"/>
            <a:ext cx="3483211" cy="32472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US" altLang="en-US" sz="1600" b="1" dirty="0">
              <a:solidFill>
                <a:srgbClr val="C00000"/>
              </a:solidFill>
            </a:endParaRPr>
          </a:p>
        </p:txBody>
      </p:sp>
      <p:pic>
        <p:nvPicPr>
          <p:cNvPr id="5" name="Picture 4">
            <a:extLst>
              <a:ext uri="{FF2B5EF4-FFF2-40B4-BE49-F238E27FC236}">
                <a16:creationId xmlns:a16="http://schemas.microsoft.com/office/drawing/2014/main" id="{E9B761D6-505A-1BE4-861A-00E65F9AFBEB}"/>
              </a:ext>
            </a:extLst>
          </p:cNvPr>
          <p:cNvPicPr>
            <a:picLocks noChangeAspect="1"/>
          </p:cNvPicPr>
          <p:nvPr/>
        </p:nvPicPr>
        <p:blipFill>
          <a:blip r:embed="rId5"/>
          <a:stretch>
            <a:fillRect/>
          </a:stretch>
        </p:blipFill>
        <p:spPr>
          <a:xfrm>
            <a:off x="7162917" y="5776839"/>
            <a:ext cx="4922947" cy="396274"/>
          </a:xfrm>
          <a:prstGeom prst="rect">
            <a:avLst/>
          </a:prstGeom>
        </p:spPr>
      </p:pic>
    </p:spTree>
    <p:extLst>
      <p:ext uri="{BB962C8B-B14F-4D97-AF65-F5344CB8AC3E}">
        <p14:creationId xmlns:p14="http://schemas.microsoft.com/office/powerpoint/2010/main" val="37395006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7B3D4-CC57-C1FC-9C0D-470227FBD346}"/>
              </a:ext>
            </a:extLst>
          </p:cNvPr>
          <p:cNvSpPr>
            <a:spLocks noGrp="1"/>
          </p:cNvSpPr>
          <p:nvPr>
            <p:ph type="title"/>
          </p:nvPr>
        </p:nvSpPr>
        <p:spPr>
          <a:xfrm>
            <a:off x="122548" y="365125"/>
            <a:ext cx="11642104" cy="1529663"/>
          </a:xfrm>
        </p:spPr>
        <p:txBody>
          <a:bodyPr>
            <a:normAutofit fontScale="90000"/>
          </a:bodyPr>
          <a:lstStyle/>
          <a:p>
            <a:r>
              <a:rPr lang="en-US" b="1" dirty="0"/>
              <a:t>Steps of the Challenge-Response Authentication Protocol</a:t>
            </a:r>
            <a:br>
              <a:rPr lang="en-US" b="1" dirty="0"/>
            </a:br>
            <a:endParaRPr lang="en-PK" dirty="0"/>
          </a:p>
        </p:txBody>
      </p:sp>
      <p:sp>
        <p:nvSpPr>
          <p:cNvPr id="3" name="Content Placeholder 2">
            <a:extLst>
              <a:ext uri="{FF2B5EF4-FFF2-40B4-BE49-F238E27FC236}">
                <a16:creationId xmlns:a16="http://schemas.microsoft.com/office/drawing/2014/main" id="{9B3C07CC-58DD-DBDA-A1A0-1E075F61AC0D}"/>
              </a:ext>
            </a:extLst>
          </p:cNvPr>
          <p:cNvSpPr>
            <a:spLocks noGrp="1"/>
          </p:cNvSpPr>
          <p:nvPr>
            <p:ph idx="1"/>
          </p:nvPr>
        </p:nvSpPr>
        <p:spPr>
          <a:xfrm>
            <a:off x="838199" y="1825625"/>
            <a:ext cx="10662501" cy="4942820"/>
          </a:xfrm>
        </p:spPr>
        <p:txBody>
          <a:bodyPr>
            <a:normAutofit fontScale="55000" lnSpcReduction="20000"/>
          </a:bodyPr>
          <a:lstStyle/>
          <a:p>
            <a:pPr>
              <a:buFont typeface="+mj-lt"/>
              <a:buAutoNum type="arabicPeriod"/>
            </a:pPr>
            <a:r>
              <a:rPr lang="en-US" b="1" dirty="0"/>
              <a:t>User Identification</a:t>
            </a:r>
            <a:r>
              <a:rPr lang="en-US" dirty="0"/>
              <a:t>:</a:t>
            </a:r>
          </a:p>
          <a:p>
            <a:pPr marL="742950" lvl="1" indent="-285750">
              <a:buFont typeface="+mj-lt"/>
              <a:buAutoNum type="arabicPeriod"/>
            </a:pPr>
            <a:r>
              <a:rPr lang="en-US" dirty="0"/>
              <a:t>The user (User U) transmits their identity (username) to the remote host (Server).</a:t>
            </a:r>
          </a:p>
          <a:p>
            <a:pPr>
              <a:buFont typeface="+mj-lt"/>
              <a:buAutoNum type="arabicPeriod"/>
            </a:pPr>
            <a:r>
              <a:rPr lang="en-US" b="1" dirty="0"/>
              <a:t>Host Challenge</a:t>
            </a:r>
            <a:r>
              <a:rPr lang="en-US" dirty="0"/>
              <a:t>:</a:t>
            </a:r>
          </a:p>
          <a:p>
            <a:pPr marL="742950" lvl="1" indent="-285750">
              <a:buFont typeface="+mj-lt"/>
              <a:buAutoNum type="arabicPeriod"/>
            </a:pPr>
            <a:r>
              <a:rPr lang="en-US" dirty="0"/>
              <a:t>The host generates a random number </a:t>
            </a:r>
            <a:r>
              <a:rPr lang="en-US" b="1" i="1" dirty="0"/>
              <a:t>r</a:t>
            </a:r>
            <a:r>
              <a:rPr lang="en-US" dirty="0"/>
              <a:t>, often referred to as a </a:t>
            </a:r>
            <a:r>
              <a:rPr lang="en-US" b="1" dirty="0"/>
              <a:t>nonce</a:t>
            </a:r>
            <a:r>
              <a:rPr lang="en-US" dirty="0"/>
              <a:t>, and sends this nonce back to the user. This nonce ensures that each authentication session is unique and prevents replay attacks.</a:t>
            </a:r>
          </a:p>
          <a:p>
            <a:pPr>
              <a:buFont typeface="+mj-lt"/>
              <a:buAutoNum type="arabicPeriod"/>
            </a:pPr>
            <a:r>
              <a:rPr lang="en-US" b="1" dirty="0"/>
              <a:t>Response Generation</a:t>
            </a:r>
            <a:r>
              <a:rPr lang="en-US" dirty="0"/>
              <a:t>:</a:t>
            </a:r>
          </a:p>
          <a:p>
            <a:pPr marL="742950" lvl="1" indent="-285750">
              <a:buFont typeface="+mj-lt"/>
              <a:buAutoNum type="arabicPeriod"/>
            </a:pPr>
            <a:r>
              <a:rPr lang="en-US" dirty="0"/>
              <a:t>The user computes their response using the provided functions </a:t>
            </a:r>
            <a:r>
              <a:rPr lang="en-US" b="1" i="1" dirty="0"/>
              <a:t>h()(</a:t>
            </a:r>
            <a:r>
              <a:rPr lang="en-US" dirty="0"/>
              <a:t>a hash function) and </a:t>
            </a:r>
            <a:r>
              <a:rPr lang="en-US" b="1" i="1" dirty="0"/>
              <a:t>f()(</a:t>
            </a:r>
            <a:r>
              <a:rPr lang="en-US" dirty="0"/>
              <a:t>a combining function).</a:t>
            </a:r>
          </a:p>
          <a:p>
            <a:pPr marL="742950" lvl="1" indent="-285750">
              <a:buFont typeface="+mj-lt"/>
              <a:buAutoNum type="arabicPeriod"/>
            </a:pPr>
            <a:r>
              <a:rPr lang="en-US" dirty="0"/>
              <a:t>The user computes: </a:t>
            </a:r>
          </a:p>
          <a:p>
            <a:pPr marL="457200" lvl="1" indent="0">
              <a:buNone/>
            </a:pPr>
            <a:r>
              <a:rPr lang="en-US" b="1" dirty="0"/>
              <a:t>			</a:t>
            </a:r>
            <a:r>
              <a:rPr lang="en-US" b="1" i="1" dirty="0"/>
              <a:t>Response=f(</a:t>
            </a:r>
            <a:r>
              <a:rPr lang="en-US" b="1" i="1" dirty="0" err="1"/>
              <a:t>r,h</a:t>
            </a:r>
            <a:r>
              <a:rPr lang="en-US" b="1" i="1" dirty="0"/>
              <a:t>(P))</a:t>
            </a:r>
          </a:p>
          <a:p>
            <a:pPr marL="457200" lvl="1" indent="0">
              <a:buNone/>
            </a:pPr>
            <a:r>
              <a:rPr lang="en-US" dirty="0"/>
              <a:t>Here,</a:t>
            </a:r>
            <a:r>
              <a:rPr lang="en-US" b="1" dirty="0"/>
              <a:t> P </a:t>
            </a:r>
            <a:r>
              <a:rPr lang="en-US" dirty="0"/>
              <a:t>is the user’s password, and </a:t>
            </a:r>
            <a:r>
              <a:rPr lang="en-US" b="1" i="1" dirty="0"/>
              <a:t>h(P) </a:t>
            </a:r>
            <a:r>
              <a:rPr lang="en-US" dirty="0"/>
              <a:t>is the hash of the password. The function </a:t>
            </a:r>
            <a:r>
              <a:rPr lang="en-US" b="1" i="1" dirty="0"/>
              <a:t>f</a:t>
            </a:r>
            <a:r>
              <a:rPr lang="en-US" dirty="0"/>
              <a:t> combines the nonce </a:t>
            </a:r>
            <a:r>
              <a:rPr lang="en-US" b="1" i="1" dirty="0"/>
              <a:t>r</a:t>
            </a:r>
            <a:r>
              <a:rPr lang="en-US" dirty="0"/>
              <a:t> with the hash of the password.</a:t>
            </a:r>
          </a:p>
          <a:p>
            <a:pPr>
              <a:buFont typeface="+mj-lt"/>
              <a:buAutoNum type="arabicPeriod"/>
            </a:pPr>
            <a:r>
              <a:rPr lang="en-US" b="1" dirty="0"/>
              <a:t>Send Response</a:t>
            </a:r>
            <a:r>
              <a:rPr lang="en-US" dirty="0"/>
              <a:t>:</a:t>
            </a:r>
          </a:p>
          <a:p>
            <a:pPr marL="742950" lvl="1" indent="-285750">
              <a:buFont typeface="+mj-lt"/>
              <a:buAutoNum type="arabicPeriod"/>
            </a:pPr>
            <a:r>
              <a:rPr lang="en-US" dirty="0"/>
              <a:t>The user sends the computed response back to the host.</a:t>
            </a:r>
          </a:p>
          <a:p>
            <a:pPr>
              <a:buFont typeface="+mj-lt"/>
              <a:buAutoNum type="arabicPeriod"/>
            </a:pPr>
            <a:r>
              <a:rPr lang="en-US" b="1" dirty="0"/>
              <a:t>Host Validation</a:t>
            </a:r>
            <a:r>
              <a:rPr lang="en-US" dirty="0"/>
              <a:t>:</a:t>
            </a:r>
          </a:p>
          <a:p>
            <a:pPr marL="742950" lvl="1" indent="-285750">
              <a:buFont typeface="+mj-lt"/>
              <a:buAutoNum type="arabicPeriod"/>
            </a:pPr>
            <a:r>
              <a:rPr lang="en-US" dirty="0"/>
              <a:t>The host has stored the hashed password for each registered user, represented as h(P(U)) for User U.</a:t>
            </a:r>
          </a:p>
          <a:p>
            <a:pPr marL="742950" lvl="1" indent="-285750">
              <a:buFont typeface="+mj-lt"/>
              <a:buAutoNum type="arabicPeriod"/>
            </a:pPr>
            <a:r>
              <a:rPr lang="en-US" dirty="0"/>
              <a:t>Upon receiving the response, the host computes its own expected response: </a:t>
            </a:r>
          </a:p>
          <a:p>
            <a:pPr marL="457200" lvl="1" indent="0">
              <a:buNone/>
            </a:pPr>
            <a:r>
              <a:rPr lang="en-US" dirty="0"/>
              <a:t>			</a:t>
            </a:r>
            <a:r>
              <a:rPr lang="en-US" b="1" i="1" dirty="0"/>
              <a:t>Expected Response=f(</a:t>
            </a:r>
            <a:r>
              <a:rPr lang="en-US" b="1" i="1" dirty="0" err="1"/>
              <a:t>r,h</a:t>
            </a:r>
            <a:r>
              <a:rPr lang="en-US" b="1" i="1" dirty="0"/>
              <a:t>(P(U)))</a:t>
            </a:r>
          </a:p>
          <a:p>
            <a:pPr marL="457200" lvl="1" indent="0">
              <a:buNone/>
            </a:pPr>
            <a:r>
              <a:rPr lang="en-US" dirty="0"/>
              <a:t>The host compares the received response with the expected response.</a:t>
            </a:r>
          </a:p>
          <a:p>
            <a:pPr>
              <a:buFont typeface="+mj-lt"/>
              <a:buAutoNum type="arabicPeriod"/>
            </a:pPr>
            <a:r>
              <a:rPr lang="en-US" b="1" dirty="0"/>
              <a:t>Authentication Decision</a:t>
            </a:r>
            <a:r>
              <a:rPr lang="en-US" dirty="0"/>
              <a:t>:</a:t>
            </a:r>
          </a:p>
          <a:p>
            <a:pPr marL="742950" lvl="1" indent="-285750">
              <a:buFont typeface="+mj-lt"/>
              <a:buAutoNum type="arabicPeriod"/>
            </a:pPr>
            <a:r>
              <a:rPr lang="en-US" dirty="0"/>
              <a:t>If the incoming response matches the expected response, the host concludes that the user is authenticated. If they do not match, the authentication fails.</a:t>
            </a:r>
          </a:p>
          <a:p>
            <a:endParaRPr lang="en-PK" dirty="0"/>
          </a:p>
        </p:txBody>
      </p:sp>
    </p:spTree>
    <p:extLst>
      <p:ext uri="{BB962C8B-B14F-4D97-AF65-F5344CB8AC3E}">
        <p14:creationId xmlns:p14="http://schemas.microsoft.com/office/powerpoint/2010/main" val="3766388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Example: RSA </a:t>
            </a:r>
            <a:r>
              <a:rPr lang="en-US" dirty="0" err="1">
                <a:solidFill>
                  <a:schemeClr val="tx1"/>
                </a:solidFill>
                <a:latin typeface="Times New Roman" pitchFamily="18" charset="0"/>
                <a:cs typeface="Times New Roman" pitchFamily="18" charset="0"/>
              </a:rPr>
              <a:t>SecureID</a:t>
            </a:r>
            <a:endParaRPr lang="en-US" dirty="0">
              <a:solidFill>
                <a:schemeClr val="tx1"/>
              </a:solidFill>
              <a:latin typeface="Times New Roman" pitchFamily="18" charset="0"/>
              <a:cs typeface="Times New Roman" pitchFamily="18" charset="0"/>
            </a:endParaRPr>
          </a:p>
        </p:txBody>
      </p:sp>
      <p:sp>
        <p:nvSpPr>
          <p:cNvPr id="3" name="Content Placeholder 2"/>
          <p:cNvSpPr>
            <a:spLocks noGrp="1"/>
          </p:cNvSpPr>
          <p:nvPr>
            <p:ph idx="1"/>
          </p:nvPr>
        </p:nvSpPr>
        <p:spPr>
          <a:xfrm>
            <a:off x="1905000" y="1066800"/>
            <a:ext cx="8153400" cy="4876800"/>
          </a:xfrm>
        </p:spPr>
        <p:txBody>
          <a:bodyPr>
            <a:normAutofit/>
          </a:bodyPr>
          <a:lstStyle/>
          <a:p>
            <a:r>
              <a:rPr lang="en-US" sz="2400" b="1" dirty="0">
                <a:latin typeface="Times New Roman" pitchFamily="18" charset="0"/>
                <a:cs typeface="Times New Roman" pitchFamily="18" charset="0"/>
              </a:rPr>
              <a:t>Security system using two-factor authentication</a:t>
            </a:r>
          </a:p>
          <a:p>
            <a:pPr lvl="1"/>
            <a:r>
              <a:rPr lang="en-US" sz="2200" dirty="0">
                <a:latin typeface="Times New Roman" pitchFamily="18" charset="0"/>
                <a:cs typeface="Times New Roman" pitchFamily="18" charset="0"/>
              </a:rPr>
              <a:t>Factors: knowledge (password) and ownership (device)</a:t>
            </a:r>
          </a:p>
          <a:p>
            <a:pPr lvl="1"/>
            <a:r>
              <a:rPr lang="en-US" sz="2200" dirty="0">
                <a:latin typeface="Times New Roman" pitchFamily="18" charset="0"/>
                <a:cs typeface="Times New Roman" pitchFamily="18" charset="0"/>
              </a:rPr>
              <a:t>Device generates authentication code every 60 seconds</a:t>
            </a:r>
          </a:p>
          <a:p>
            <a:pPr lvl="1"/>
            <a:r>
              <a:rPr lang="en-US" sz="2200" b="1" dirty="0">
                <a:latin typeface="Times New Roman" pitchFamily="18" charset="0"/>
                <a:cs typeface="Times New Roman" pitchFamily="18" charset="0"/>
              </a:rPr>
              <a:t>Authentication using </a:t>
            </a:r>
            <a:r>
              <a:rPr lang="en-US" sz="2200" b="1" i="1" dirty="0">
                <a:latin typeface="Times New Roman" pitchFamily="18" charset="0"/>
                <a:cs typeface="Times New Roman" pitchFamily="18" charset="0"/>
              </a:rPr>
              <a:t>password and current code</a:t>
            </a:r>
          </a:p>
          <a:p>
            <a:pPr lvl="1"/>
            <a:endParaRPr lang="en-US" sz="2200" i="1" dirty="0">
              <a:latin typeface="Times New Roman" pitchFamily="18" charset="0"/>
              <a:cs typeface="Times New Roman" pitchFamily="18" charset="0"/>
            </a:endParaRPr>
          </a:p>
          <a:p>
            <a:r>
              <a:rPr lang="en-US" sz="2400" b="1" dirty="0">
                <a:latin typeface="Times New Roman" pitchFamily="18" charset="0"/>
                <a:cs typeface="Times New Roman" pitchFamily="18" charset="0"/>
              </a:rPr>
              <a:t>Code Generation</a:t>
            </a:r>
          </a:p>
          <a:p>
            <a:pPr lvl="1"/>
            <a:r>
              <a:rPr lang="en-US" sz="2200" dirty="0">
                <a:latin typeface="Times New Roman" pitchFamily="18" charset="0"/>
                <a:cs typeface="Times New Roman" pitchFamily="18" charset="0"/>
              </a:rPr>
              <a:t>Device initialized for each user </a:t>
            </a:r>
          </a:p>
          <a:p>
            <a:pPr lvl="1">
              <a:buNone/>
            </a:pPr>
            <a:r>
              <a:rPr lang="en-US" sz="2200" dirty="0">
                <a:latin typeface="Times New Roman" pitchFamily="18" charset="0"/>
                <a:cs typeface="Times New Roman" pitchFamily="18" charset="0"/>
              </a:rPr>
              <a:t>   </a:t>
            </a:r>
            <a:r>
              <a:rPr lang="en-US" dirty="0">
                <a:latin typeface="Times New Roman" pitchFamily="18" charset="0"/>
                <a:cs typeface="Times New Roman" pitchFamily="18" charset="0"/>
              </a:rPr>
              <a:t>with seed (random number)</a:t>
            </a:r>
          </a:p>
          <a:p>
            <a:pPr lvl="1"/>
            <a:r>
              <a:rPr lang="en-US" sz="2200" dirty="0">
                <a:latin typeface="Times New Roman" pitchFamily="18" charset="0"/>
                <a:cs typeface="Times New Roman" pitchFamily="18" charset="0"/>
              </a:rPr>
              <a:t>Code computed from seed and</a:t>
            </a:r>
          </a:p>
          <a:p>
            <a:pPr lvl="1">
              <a:buNone/>
            </a:pPr>
            <a:r>
              <a:rPr lang="en-US" sz="2200" dirty="0">
                <a:latin typeface="Times New Roman" pitchFamily="18" charset="0"/>
                <a:cs typeface="Times New Roman" pitchFamily="18" charset="0"/>
              </a:rPr>
              <a:t>   current time (~one-time password)</a:t>
            </a:r>
          </a:p>
        </p:txBody>
      </p:sp>
      <p:sp>
        <p:nvSpPr>
          <p:cNvPr id="5" name="Footer Placeholder 4"/>
          <p:cNvSpPr>
            <a:spLocks noGrp="1"/>
          </p:cNvSpPr>
          <p:nvPr>
            <p:ph type="ftr" sz="quarter" idx="11"/>
          </p:nvPr>
        </p:nvSpPr>
        <p:spPr/>
        <p:txBody>
          <a:bodyPr/>
          <a:lstStyle/>
          <a:p>
            <a:r>
              <a:rPr lang="en-US"/>
              <a:t>FAST-NUCES</a:t>
            </a:r>
          </a:p>
        </p:txBody>
      </p:sp>
      <p:pic>
        <p:nvPicPr>
          <p:cNvPr id="8194" name="Picture 2"/>
          <p:cNvPicPr>
            <a:picLocks noChangeAspect="1" noChangeArrowheads="1"/>
          </p:cNvPicPr>
          <p:nvPr/>
        </p:nvPicPr>
        <p:blipFill>
          <a:blip r:embed="rId2" cstate="print"/>
          <a:srcRect/>
          <a:stretch>
            <a:fillRect/>
          </a:stretch>
        </p:blipFill>
        <p:spPr bwMode="auto">
          <a:xfrm>
            <a:off x="7315200" y="3429000"/>
            <a:ext cx="2686050" cy="2057400"/>
          </a:xfrm>
          <a:prstGeom prst="rect">
            <a:avLst/>
          </a:prstGeom>
          <a:noFill/>
          <a:ln w="9525">
            <a:noFill/>
            <a:miter lim="800000"/>
            <a:headEnd/>
            <a:tailEnd/>
          </a:ln>
        </p:spPr>
      </p:pic>
      <p:pic>
        <p:nvPicPr>
          <p:cNvPr id="6" name="Picture 5" descr="http://study.result.pk/wp-content/uploads/2011/07/National-University-of-Computer-and-Emerging-Sciences-NUCES-300x300.png"/>
          <p:cNvPicPr/>
          <p:nvPr/>
        </p:nvPicPr>
        <p:blipFill>
          <a:blip r:embed="rId3"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1189203-CAF3-A107-9272-51A69D04A304}"/>
              </a:ext>
            </a:extLst>
          </p:cNvPr>
          <p:cNvGrpSpPr/>
          <p:nvPr/>
        </p:nvGrpSpPr>
        <p:grpSpPr>
          <a:xfrm>
            <a:off x="502024" y="1114357"/>
            <a:ext cx="11138041" cy="3143878"/>
            <a:chOff x="596109" y="1114357"/>
            <a:chExt cx="7033262" cy="1420458"/>
          </a:xfrm>
        </p:grpSpPr>
        <p:pic>
          <p:nvPicPr>
            <p:cNvPr id="5" name="Picture 4">
              <a:extLst>
                <a:ext uri="{FF2B5EF4-FFF2-40B4-BE49-F238E27FC236}">
                  <a16:creationId xmlns:a16="http://schemas.microsoft.com/office/drawing/2014/main" id="{4FF2E02F-0BA5-0823-A711-A99B0B706B77}"/>
                </a:ext>
              </a:extLst>
            </p:cNvPr>
            <p:cNvPicPr>
              <a:picLocks noChangeAspect="1"/>
            </p:cNvPicPr>
            <p:nvPr/>
          </p:nvPicPr>
          <p:blipFill>
            <a:blip r:embed="rId2"/>
            <a:stretch>
              <a:fillRect/>
            </a:stretch>
          </p:blipFill>
          <p:spPr>
            <a:xfrm>
              <a:off x="608466" y="1114357"/>
              <a:ext cx="7020905" cy="971686"/>
            </a:xfrm>
            <a:prstGeom prst="rect">
              <a:avLst/>
            </a:prstGeom>
          </p:spPr>
        </p:pic>
        <p:pic>
          <p:nvPicPr>
            <p:cNvPr id="6" name="Picture 5">
              <a:extLst>
                <a:ext uri="{FF2B5EF4-FFF2-40B4-BE49-F238E27FC236}">
                  <a16:creationId xmlns:a16="http://schemas.microsoft.com/office/drawing/2014/main" id="{BC6F4C31-B305-8692-780B-11C27AABA4C7}"/>
                </a:ext>
              </a:extLst>
            </p:cNvPr>
            <p:cNvPicPr>
              <a:picLocks noChangeAspect="1"/>
            </p:cNvPicPr>
            <p:nvPr/>
          </p:nvPicPr>
          <p:blipFill>
            <a:blip r:embed="rId3"/>
            <a:stretch>
              <a:fillRect/>
            </a:stretch>
          </p:blipFill>
          <p:spPr>
            <a:xfrm>
              <a:off x="596109" y="2048972"/>
              <a:ext cx="7020905" cy="485843"/>
            </a:xfrm>
            <a:prstGeom prst="rect">
              <a:avLst/>
            </a:prstGeom>
          </p:spPr>
        </p:pic>
      </p:grpSp>
    </p:spTree>
    <p:extLst>
      <p:ext uri="{BB962C8B-B14F-4D97-AF65-F5344CB8AC3E}">
        <p14:creationId xmlns:p14="http://schemas.microsoft.com/office/powerpoint/2010/main" val="6572983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8372" y="201950"/>
            <a:ext cx="10479251" cy="1014214"/>
          </a:xfrm>
        </p:spPr>
        <p:txBody>
          <a:bodyPr>
            <a:normAutofit/>
          </a:bodyPr>
          <a:lstStyle/>
          <a:p>
            <a:r>
              <a:rPr lang="en-US" b="1" dirty="0"/>
              <a:t>SECURITY ISSUES FOR USER AUTHENTICATION</a:t>
            </a:r>
            <a:endParaRPr lang="en-US" dirty="0"/>
          </a:p>
        </p:txBody>
      </p:sp>
      <p:sp>
        <p:nvSpPr>
          <p:cNvPr id="4" name="Slide Number Placeholder 3"/>
          <p:cNvSpPr>
            <a:spLocks noGrp="1"/>
          </p:cNvSpPr>
          <p:nvPr>
            <p:ph type="sldNum" sz="quarter" idx="12"/>
          </p:nvPr>
        </p:nvSpPr>
        <p:spPr/>
        <p:txBody>
          <a:bodyPr/>
          <a:lstStyle/>
          <a:p>
            <a:pPr fontAlgn="base">
              <a:spcBef>
                <a:spcPct val="0"/>
              </a:spcBef>
              <a:spcAft>
                <a:spcPct val="0"/>
              </a:spcAft>
            </a:pPr>
            <a:fld id="{5F36C9FC-DA22-1F47-8722-58727A1D436E}" type="slidenum">
              <a:rPr lang="en-US">
                <a:solidFill>
                  <a:prstClr val="white">
                    <a:lumMod val="65000"/>
                    <a:lumOff val="35000"/>
                  </a:prstClr>
                </a:solidFill>
                <a:latin typeface="Arial" pitchFamily="-110" charset="0"/>
              </a:rPr>
              <a:pPr fontAlgn="base">
                <a:spcBef>
                  <a:spcPct val="0"/>
                </a:spcBef>
                <a:spcAft>
                  <a:spcPct val="0"/>
                </a:spcAft>
              </a:pPr>
              <a:t>31</a:t>
            </a:fld>
            <a:endParaRPr lang="en-US" dirty="0">
              <a:solidFill>
                <a:prstClr val="white">
                  <a:lumMod val="65000"/>
                  <a:lumOff val="35000"/>
                </a:prstClr>
              </a:solidFill>
              <a:latin typeface="Arial" pitchFamily="-110" charset="0"/>
            </a:endParaRPr>
          </a:p>
        </p:txBody>
      </p:sp>
      <p:pic>
        <p:nvPicPr>
          <p:cNvPr id="1026" name="Picture 2" descr="Chapter 3 User Authentication - ppt downloa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8214" y="1307865"/>
            <a:ext cx="7388226" cy="55411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89854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fontAlgn="base">
              <a:spcBef>
                <a:spcPct val="0"/>
              </a:spcBef>
              <a:spcAft>
                <a:spcPct val="0"/>
              </a:spcAft>
            </a:pPr>
            <a:fld id="{A2A50C4D-0BA1-4E54-8DFC-01810EC97B99}" type="slidenum">
              <a:rPr lang="en-US">
                <a:solidFill>
                  <a:prstClr val="white">
                    <a:tint val="75000"/>
                  </a:prstClr>
                </a:solidFill>
                <a:latin typeface="Arial" pitchFamily="-110" charset="0"/>
              </a:rPr>
              <a:pPr fontAlgn="base">
                <a:spcBef>
                  <a:spcPct val="0"/>
                </a:spcBef>
                <a:spcAft>
                  <a:spcPct val="0"/>
                </a:spcAft>
              </a:pPr>
              <a:t>32</a:t>
            </a:fld>
            <a:endParaRPr lang="en-US">
              <a:solidFill>
                <a:prstClr val="white">
                  <a:tint val="75000"/>
                </a:prstClr>
              </a:solidFill>
              <a:latin typeface="Arial" pitchFamily="-110" charset="0"/>
            </a:endParaRPr>
          </a:p>
        </p:txBody>
      </p:sp>
      <p:pic>
        <p:nvPicPr>
          <p:cNvPr id="5" name="Picture 4"/>
          <p:cNvPicPr>
            <a:picLocks noChangeAspect="1"/>
          </p:cNvPicPr>
          <p:nvPr/>
        </p:nvPicPr>
        <p:blipFill rotWithShape="1">
          <a:blip r:embed="rId3"/>
          <a:srcRect l="1640" t="2564" r="2381" b="2564"/>
          <a:stretch/>
        </p:blipFill>
        <p:spPr>
          <a:xfrm>
            <a:off x="5999652" y="874021"/>
            <a:ext cx="5592467" cy="3088377"/>
          </a:xfrm>
          <a:prstGeom prst="rect">
            <a:avLst/>
          </a:prstGeom>
        </p:spPr>
      </p:pic>
      <p:pic>
        <p:nvPicPr>
          <p:cNvPr id="3" name="Picture 2">
            <a:extLst>
              <a:ext uri="{FF2B5EF4-FFF2-40B4-BE49-F238E27FC236}">
                <a16:creationId xmlns:a16="http://schemas.microsoft.com/office/drawing/2014/main" id="{37F6B2C2-9CF9-E2DB-D1F6-7FA661E31931}"/>
              </a:ext>
            </a:extLst>
          </p:cNvPr>
          <p:cNvPicPr>
            <a:picLocks noChangeAspect="1"/>
          </p:cNvPicPr>
          <p:nvPr/>
        </p:nvPicPr>
        <p:blipFill rotWithShape="1">
          <a:blip r:embed="rId4"/>
          <a:srcRect t="-55"/>
          <a:stretch/>
        </p:blipFill>
        <p:spPr>
          <a:xfrm>
            <a:off x="141132" y="0"/>
            <a:ext cx="5954868" cy="6896610"/>
          </a:xfrm>
          <a:prstGeom prst="rect">
            <a:avLst/>
          </a:prstGeom>
        </p:spPr>
      </p:pic>
    </p:spTree>
    <p:extLst>
      <p:ext uri="{BB962C8B-B14F-4D97-AF65-F5344CB8AC3E}">
        <p14:creationId xmlns:p14="http://schemas.microsoft.com/office/powerpoint/2010/main" val="32436403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6755" y="304799"/>
            <a:ext cx="9283046" cy="996100"/>
          </a:xfrm>
        </p:spPr>
        <p:txBody>
          <a:bodyPr>
            <a:normAutofit/>
          </a:bodyPr>
          <a:lstStyle/>
          <a:p>
            <a:r>
              <a:rPr lang="en-US" dirty="0">
                <a:solidFill>
                  <a:schemeClr val="tx1"/>
                </a:solidFill>
                <a:latin typeface="Times New Roman" pitchFamily="18" charset="0"/>
                <a:cs typeface="Times New Roman" pitchFamily="18" charset="0"/>
              </a:rPr>
              <a:t>Access Control</a:t>
            </a:r>
          </a:p>
        </p:txBody>
      </p:sp>
      <p:sp>
        <p:nvSpPr>
          <p:cNvPr id="3" name="Content Placeholder 2"/>
          <p:cNvSpPr>
            <a:spLocks noGrp="1"/>
          </p:cNvSpPr>
          <p:nvPr>
            <p:ph idx="1"/>
          </p:nvPr>
        </p:nvSpPr>
        <p:spPr>
          <a:xfrm>
            <a:off x="867266" y="1066800"/>
            <a:ext cx="10369485" cy="5164318"/>
          </a:xfrm>
        </p:spPr>
        <p:txBody>
          <a:bodyPr>
            <a:normAutofit/>
          </a:bodyPr>
          <a:lstStyle/>
          <a:p>
            <a:endParaRPr lang="en-US" sz="2400" b="1" dirty="0"/>
          </a:p>
          <a:p>
            <a:endParaRPr lang="en-US" sz="2400" b="1" dirty="0"/>
          </a:p>
          <a:p>
            <a:endParaRPr lang="en-US" sz="2400" b="1" dirty="0"/>
          </a:p>
          <a:p>
            <a:endParaRPr lang="en-US" sz="2400" b="1"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Authorization and access control</a:t>
            </a:r>
          </a:p>
          <a:p>
            <a:pPr lvl="1"/>
            <a:r>
              <a:rPr lang="en-US" sz="2200" dirty="0">
                <a:latin typeface="Times New Roman" panose="02020603050405020304" pitchFamily="18" charset="0"/>
                <a:cs typeface="Times New Roman" panose="02020603050405020304" pitchFamily="18" charset="0"/>
              </a:rPr>
              <a:t>Control of what a subject is allowed to do</a:t>
            </a:r>
          </a:p>
          <a:p>
            <a:pPr lvl="1"/>
            <a:r>
              <a:rPr lang="en-US" sz="2200" dirty="0">
                <a:latin typeface="Times New Roman" panose="02020603050405020304" pitchFamily="18" charset="0"/>
                <a:cs typeface="Times New Roman" panose="02020603050405020304" pitchFamily="18" charset="0"/>
              </a:rPr>
              <a:t>Management of permissions and capabilities</a:t>
            </a:r>
          </a:p>
          <a:p>
            <a:pPr lvl="1"/>
            <a:r>
              <a:rPr lang="en-US" sz="2200" dirty="0">
                <a:latin typeface="Times New Roman" panose="02020603050405020304" pitchFamily="18" charset="0"/>
                <a:cs typeface="Times New Roman" panose="02020603050405020304" pitchFamily="18" charset="0"/>
              </a:rPr>
              <a:t>Often tight coupling with authentication</a:t>
            </a:r>
          </a:p>
          <a:p>
            <a:endParaRPr lang="en-US" sz="2400" b="1"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Examples</a:t>
            </a:r>
          </a:p>
          <a:p>
            <a:pPr lvl="1"/>
            <a:r>
              <a:rPr lang="en-US" sz="2200" dirty="0">
                <a:latin typeface="Times New Roman" panose="02020603050405020304" pitchFamily="18" charset="0"/>
                <a:cs typeface="Times New Roman" panose="02020603050405020304" pitchFamily="18" charset="0"/>
              </a:rPr>
              <a:t>Execution of programs, reading of files, ...</a:t>
            </a:r>
          </a:p>
          <a:p>
            <a:endParaRPr lang="en-US" sz="2200" b="1" dirty="0">
              <a:latin typeface="Times New Roman" pitchFamily="18" charset="0"/>
              <a:cs typeface="Times New Roman" pitchFamily="18" charset="0"/>
            </a:endParaRPr>
          </a:p>
          <a:p>
            <a:pPr>
              <a:buNone/>
            </a:pPr>
            <a:endParaRPr lang="en-US" sz="2200" dirty="0">
              <a:latin typeface="Times New Roman" pitchFamily="18" charset="0"/>
              <a:cs typeface="Times New Roman" pitchFamily="18" charset="0"/>
            </a:endParaRPr>
          </a:p>
        </p:txBody>
      </p:sp>
      <p:pic>
        <p:nvPicPr>
          <p:cNvPr id="21506" name="Picture 2"/>
          <p:cNvPicPr>
            <a:picLocks noChangeAspect="1" noChangeArrowheads="1"/>
          </p:cNvPicPr>
          <p:nvPr/>
        </p:nvPicPr>
        <p:blipFill>
          <a:blip r:embed="rId2" cstate="print"/>
          <a:srcRect/>
          <a:stretch>
            <a:fillRect/>
          </a:stretch>
        </p:blipFill>
        <p:spPr bwMode="auto">
          <a:xfrm>
            <a:off x="3124200" y="1143001"/>
            <a:ext cx="7516808" cy="1694467"/>
          </a:xfrm>
          <a:prstGeom prst="rect">
            <a:avLst/>
          </a:prstGeom>
          <a:noFill/>
          <a:ln w="9525">
            <a:noFill/>
            <a:miter lim="800000"/>
            <a:headEnd/>
            <a:tailEnd/>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5DC8C4-20B4-C450-71FA-8847841C22B3}"/>
              </a:ext>
            </a:extLst>
          </p:cNvPr>
          <p:cNvSpPr>
            <a:spLocks noGrp="1"/>
          </p:cNvSpPr>
          <p:nvPr>
            <p:ph idx="1"/>
          </p:nvPr>
        </p:nvSpPr>
        <p:spPr>
          <a:xfrm>
            <a:off x="293802" y="709367"/>
            <a:ext cx="11604396" cy="5439266"/>
          </a:xfrm>
        </p:spPr>
        <p:txBody>
          <a:bodyPr>
            <a:normAutofit/>
          </a:bodyPr>
          <a:lstStyle/>
          <a:p>
            <a:pPr algn="just"/>
            <a:r>
              <a:rPr lang="en-US" sz="2200" dirty="0">
                <a:latin typeface="Times New Roman" panose="02020603050405020304" pitchFamily="18" charset="0"/>
                <a:cs typeface="Times New Roman" panose="02020603050405020304" pitchFamily="18" charset="0"/>
              </a:rPr>
              <a:t>The </a:t>
            </a:r>
            <a:r>
              <a:rPr lang="en-US" sz="2200" b="1" dirty="0">
                <a:latin typeface="Times New Roman" panose="02020603050405020304" pitchFamily="18" charset="0"/>
                <a:cs typeface="Times New Roman" panose="02020603050405020304" pitchFamily="18" charset="0"/>
              </a:rPr>
              <a:t>two definitions of access control</a:t>
            </a:r>
            <a:r>
              <a:rPr lang="en-US" sz="2200" dirty="0">
                <a:latin typeface="Times New Roman" panose="02020603050405020304" pitchFamily="18" charset="0"/>
                <a:cs typeface="Times New Roman" panose="02020603050405020304" pitchFamily="18" charset="0"/>
              </a:rPr>
              <a:t> from NISTIR 7298 and RFC 4949 emphasize the concept of regulating and managing access to both information and physical resources based on authorization:</a:t>
            </a:r>
          </a:p>
          <a:p>
            <a:pPr marL="457200" indent="-457200" algn="just">
              <a:buFont typeface="+mj-lt"/>
              <a:buAutoNum type="arabicPeriod"/>
            </a:pPr>
            <a:r>
              <a:rPr lang="en-US" sz="2400" b="1" dirty="0">
                <a:latin typeface="Times New Roman" panose="02020603050405020304" pitchFamily="18" charset="0"/>
                <a:cs typeface="Times New Roman" panose="02020603050405020304" pitchFamily="18" charset="0"/>
              </a:rPr>
              <a:t>NISTIR 7298</a:t>
            </a:r>
            <a:r>
              <a:rPr lang="en-US" sz="2400" dirty="0">
                <a:latin typeface="Times New Roman" panose="02020603050405020304" pitchFamily="18" charset="0"/>
                <a:cs typeface="Times New Roman" panose="02020603050405020304" pitchFamily="18" charset="0"/>
              </a:rPr>
              <a:t> (Glossary of Key Information Security Terms, May 2013):</a:t>
            </a:r>
          </a:p>
          <a:p>
            <a:pPr lvl="1" algn="just"/>
            <a:r>
              <a:rPr lang="en-US" dirty="0">
                <a:highlight>
                  <a:srgbClr val="FFFF00"/>
                </a:highlight>
                <a:latin typeface="Times New Roman" panose="02020603050405020304" pitchFamily="18" charset="0"/>
                <a:cs typeface="Times New Roman" panose="02020603050405020304" pitchFamily="18" charset="0"/>
              </a:rPr>
              <a:t>Defines access control as a process that grants or denies requests to:</a:t>
            </a:r>
          </a:p>
          <a:p>
            <a:pPr lvl="2" algn="just"/>
            <a:r>
              <a:rPr lang="en-US" dirty="0">
                <a:highlight>
                  <a:srgbClr val="FFFF00"/>
                </a:highlight>
                <a:latin typeface="Times New Roman" panose="02020603050405020304" pitchFamily="18" charset="0"/>
                <a:cs typeface="Times New Roman" panose="02020603050405020304" pitchFamily="18" charset="0"/>
              </a:rPr>
              <a:t>Obtain and use information and information processing services.</a:t>
            </a:r>
          </a:p>
          <a:p>
            <a:pPr lvl="2" algn="just"/>
            <a:r>
              <a:rPr lang="en-US" dirty="0">
                <a:highlight>
                  <a:srgbClr val="FFFF00"/>
                </a:highlight>
                <a:latin typeface="Times New Roman" panose="02020603050405020304" pitchFamily="18" charset="0"/>
                <a:cs typeface="Times New Roman" panose="02020603050405020304" pitchFamily="18" charset="0"/>
              </a:rPr>
              <a:t>Enter specific physical facilities.</a:t>
            </a:r>
          </a:p>
          <a:p>
            <a:pPr marL="0" indent="0" algn="just">
              <a:buNone/>
            </a:pPr>
            <a:r>
              <a:rPr lang="en-US" sz="2400" dirty="0">
                <a:latin typeface="Times New Roman" panose="02020603050405020304" pitchFamily="18" charset="0"/>
                <a:cs typeface="Times New Roman" panose="02020603050405020304" pitchFamily="18" charset="0"/>
              </a:rPr>
              <a:t>This highlights access control </a:t>
            </a:r>
            <a:r>
              <a:rPr lang="en-US" sz="2400" dirty="0">
                <a:highlight>
                  <a:srgbClr val="FFFF00"/>
                </a:highlight>
                <a:latin typeface="Times New Roman" panose="02020603050405020304" pitchFamily="18" charset="0"/>
                <a:cs typeface="Times New Roman" panose="02020603050405020304" pitchFamily="18" charset="0"/>
              </a:rPr>
              <a:t>in both </a:t>
            </a:r>
            <a:r>
              <a:rPr lang="en-US" sz="2400" b="1" dirty="0">
                <a:highlight>
                  <a:srgbClr val="FFFF00"/>
                </a:highlight>
                <a:latin typeface="Times New Roman" panose="02020603050405020304" pitchFamily="18" charset="0"/>
                <a:cs typeface="Times New Roman" panose="02020603050405020304" pitchFamily="18" charset="0"/>
              </a:rPr>
              <a:t>digital</a:t>
            </a:r>
            <a:r>
              <a:rPr lang="en-US" sz="2400" dirty="0">
                <a:highlight>
                  <a:srgbClr val="FFFF00"/>
                </a:highlight>
                <a:latin typeface="Times New Roman" panose="02020603050405020304" pitchFamily="18" charset="0"/>
                <a:cs typeface="Times New Roman" panose="02020603050405020304" pitchFamily="18" charset="0"/>
              </a:rPr>
              <a:t> and </a:t>
            </a:r>
            <a:r>
              <a:rPr lang="en-US" sz="2400" b="1" dirty="0">
                <a:highlight>
                  <a:srgbClr val="FFFF00"/>
                </a:highlight>
                <a:latin typeface="Times New Roman" panose="02020603050405020304" pitchFamily="18" charset="0"/>
                <a:cs typeface="Times New Roman" panose="02020603050405020304" pitchFamily="18" charset="0"/>
              </a:rPr>
              <a:t>physical</a:t>
            </a:r>
            <a:r>
              <a:rPr lang="en-US" sz="2400" dirty="0">
                <a:highlight>
                  <a:srgbClr val="FFFF00"/>
                </a:highlight>
                <a:latin typeface="Times New Roman" panose="02020603050405020304" pitchFamily="18" charset="0"/>
                <a:cs typeface="Times New Roman" panose="02020603050405020304" pitchFamily="18" charset="0"/>
              </a:rPr>
              <a:t> environments.</a:t>
            </a:r>
          </a:p>
          <a:p>
            <a:pPr marL="0" indent="0" algn="just">
              <a:buNone/>
            </a:pPr>
            <a:endParaRPr lang="en-US" sz="2400" dirty="0">
              <a:latin typeface="Times New Roman" panose="02020603050405020304" pitchFamily="18" charset="0"/>
              <a:cs typeface="Times New Roman" panose="02020603050405020304" pitchFamily="18" charset="0"/>
            </a:endParaRPr>
          </a:p>
          <a:p>
            <a:pPr marL="0" indent="0" algn="just">
              <a:buNone/>
            </a:pPr>
            <a:r>
              <a:rPr lang="en-US" sz="2400" b="1" dirty="0">
                <a:latin typeface="Times New Roman" panose="02020603050405020304" pitchFamily="18" charset="0"/>
                <a:cs typeface="Times New Roman" panose="02020603050405020304" pitchFamily="18" charset="0"/>
              </a:rPr>
              <a:t>2.  RFC 4949</a:t>
            </a:r>
            <a:r>
              <a:rPr lang="en-US" sz="2400" dirty="0">
                <a:latin typeface="Times New Roman" panose="02020603050405020304" pitchFamily="18" charset="0"/>
                <a:cs typeface="Times New Roman" panose="02020603050405020304" pitchFamily="18" charset="0"/>
              </a:rPr>
              <a:t> (Internet Security Glossary):</a:t>
            </a:r>
          </a:p>
          <a:p>
            <a:pPr lvl="1" algn="just"/>
            <a:r>
              <a:rPr lang="en-US" dirty="0">
                <a:highlight>
                  <a:srgbClr val="FFFF00"/>
                </a:highlight>
                <a:latin typeface="Times New Roman" panose="02020603050405020304" pitchFamily="18" charset="0"/>
                <a:cs typeface="Times New Roman" panose="02020603050405020304" pitchFamily="18" charset="0"/>
              </a:rPr>
              <a:t>Describes access control as a process regulating the use of system resources based on a </a:t>
            </a:r>
            <a:r>
              <a:rPr lang="en-US" b="1" dirty="0">
                <a:highlight>
                  <a:srgbClr val="FFFF00"/>
                </a:highlight>
                <a:latin typeface="Times New Roman" panose="02020603050405020304" pitchFamily="18" charset="0"/>
                <a:cs typeface="Times New Roman" panose="02020603050405020304" pitchFamily="18" charset="0"/>
              </a:rPr>
              <a:t>security policy</a:t>
            </a:r>
            <a:r>
              <a:rPr lang="en-US" dirty="0">
                <a:highlight>
                  <a:srgbClr val="FFFF00"/>
                </a:highlight>
                <a:latin typeface="Times New Roman" panose="02020603050405020304" pitchFamily="18" charset="0"/>
                <a:cs typeface="Times New Roman" panose="02020603050405020304" pitchFamily="18" charset="0"/>
              </a:rPr>
              <a:t>, allowing access only to </a:t>
            </a:r>
            <a:r>
              <a:rPr lang="en-US" b="1" dirty="0">
                <a:highlight>
                  <a:srgbClr val="FFFF00"/>
                </a:highlight>
                <a:latin typeface="Times New Roman" panose="02020603050405020304" pitchFamily="18" charset="0"/>
                <a:cs typeface="Times New Roman" panose="02020603050405020304" pitchFamily="18" charset="0"/>
              </a:rPr>
              <a:t>authorized entities</a:t>
            </a:r>
            <a:r>
              <a:rPr lang="en-US" dirty="0">
                <a:latin typeface="Times New Roman" panose="02020603050405020304" pitchFamily="18" charset="0"/>
                <a:cs typeface="Times New Roman" panose="02020603050405020304" pitchFamily="18" charset="0"/>
              </a:rPr>
              <a:t>.</a:t>
            </a:r>
          </a:p>
          <a:p>
            <a:pPr marL="0" indent="0" algn="just">
              <a:buNone/>
            </a:pPr>
            <a:r>
              <a:rPr lang="en-US" sz="2400" dirty="0">
                <a:latin typeface="Times New Roman" panose="02020603050405020304" pitchFamily="18" charset="0"/>
                <a:cs typeface="Times New Roman" panose="02020603050405020304" pitchFamily="18" charset="0"/>
              </a:rPr>
              <a:t>This emphasizes a </a:t>
            </a:r>
            <a:r>
              <a:rPr lang="en-US" sz="2400" b="1" dirty="0">
                <a:highlight>
                  <a:srgbClr val="FFFF00"/>
                </a:highlight>
                <a:latin typeface="Times New Roman" panose="02020603050405020304" pitchFamily="18" charset="0"/>
                <a:cs typeface="Times New Roman" panose="02020603050405020304" pitchFamily="18" charset="0"/>
              </a:rPr>
              <a:t>more policy-driven, systematic approach,</a:t>
            </a:r>
            <a:r>
              <a:rPr lang="en-US" sz="2400" dirty="0">
                <a:highlight>
                  <a:srgbClr val="FFFF00"/>
                </a:highlight>
                <a:latin typeface="Times New Roman" panose="02020603050405020304" pitchFamily="18" charset="0"/>
                <a:cs typeface="Times New Roman" panose="02020603050405020304" pitchFamily="18" charset="0"/>
              </a:rPr>
              <a:t> focusing on </a:t>
            </a:r>
            <a:r>
              <a:rPr lang="en-US" sz="2400" b="1" dirty="0">
                <a:highlight>
                  <a:srgbClr val="FFFF00"/>
                </a:highlight>
                <a:latin typeface="Times New Roman" panose="02020603050405020304" pitchFamily="18" charset="0"/>
                <a:cs typeface="Times New Roman" panose="02020603050405020304" pitchFamily="18" charset="0"/>
              </a:rPr>
              <a:t>authorized use</a:t>
            </a:r>
            <a:r>
              <a:rPr lang="en-US" sz="2400" dirty="0">
                <a:highlight>
                  <a:srgbClr val="FFFF00"/>
                </a:highlight>
                <a:latin typeface="Times New Roman" panose="02020603050405020304" pitchFamily="18" charset="0"/>
                <a:cs typeface="Times New Roman" panose="02020603050405020304" pitchFamily="18" charset="0"/>
              </a:rPr>
              <a:t> of system resources</a:t>
            </a:r>
          </a:p>
          <a:p>
            <a:endParaRPr lang="en-PK"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76879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2A50C4D-0BA1-4E54-8DFC-01810EC97B99}" type="slidenum">
              <a:rPr lang="en-US" smtClean="0"/>
              <a:t>35</a:t>
            </a:fld>
            <a:endParaRPr lang="en-US"/>
          </a:p>
        </p:txBody>
      </p:sp>
      <p:pic>
        <p:nvPicPr>
          <p:cNvPr id="3" name="Picture 2"/>
          <p:cNvPicPr>
            <a:picLocks noChangeAspect="1"/>
          </p:cNvPicPr>
          <p:nvPr/>
        </p:nvPicPr>
        <p:blipFill>
          <a:blip r:embed="rId2"/>
          <a:stretch>
            <a:fillRect/>
          </a:stretch>
        </p:blipFill>
        <p:spPr>
          <a:xfrm>
            <a:off x="528444" y="467866"/>
            <a:ext cx="7927211" cy="409463"/>
          </a:xfrm>
          <a:prstGeom prst="rect">
            <a:avLst/>
          </a:prstGeom>
        </p:spPr>
      </p:pic>
      <p:pic>
        <p:nvPicPr>
          <p:cNvPr id="4" name="Picture 3"/>
          <p:cNvPicPr>
            <a:picLocks noChangeAspect="1"/>
          </p:cNvPicPr>
          <p:nvPr/>
        </p:nvPicPr>
        <p:blipFill>
          <a:blip r:embed="rId3"/>
          <a:stretch>
            <a:fillRect/>
          </a:stretch>
        </p:blipFill>
        <p:spPr>
          <a:xfrm>
            <a:off x="415322" y="2237833"/>
            <a:ext cx="11138820" cy="1846776"/>
          </a:xfrm>
          <a:prstGeom prst="rect">
            <a:avLst/>
          </a:prstGeom>
        </p:spPr>
      </p:pic>
    </p:spTree>
    <p:extLst>
      <p:ext uri="{BB962C8B-B14F-4D97-AF65-F5344CB8AC3E}">
        <p14:creationId xmlns:p14="http://schemas.microsoft.com/office/powerpoint/2010/main" val="40356113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2A50C4D-0BA1-4E54-8DFC-01810EC97B99}" type="slidenum">
              <a:rPr lang="en-US" smtClean="0"/>
              <a:t>36</a:t>
            </a:fld>
            <a:endParaRPr lang="en-US"/>
          </a:p>
        </p:txBody>
      </p:sp>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3806858" y="279323"/>
            <a:ext cx="7772399" cy="6299355"/>
          </a:xfrm>
          <a:prstGeom prst="rect">
            <a:avLst/>
          </a:prstGeom>
        </p:spPr>
      </p:pic>
      <p:sp>
        <p:nvSpPr>
          <p:cNvPr id="4" name="Content Placeholder 2">
            <a:extLst>
              <a:ext uri="{FF2B5EF4-FFF2-40B4-BE49-F238E27FC236}">
                <a16:creationId xmlns:a16="http://schemas.microsoft.com/office/drawing/2014/main" id="{2FA88F71-0DAF-AC79-1E7D-FFA18237D6F8}"/>
              </a:ext>
            </a:extLst>
          </p:cNvPr>
          <p:cNvSpPr txBox="1">
            <a:spLocks/>
          </p:cNvSpPr>
          <p:nvPr/>
        </p:nvSpPr>
        <p:spPr>
          <a:xfrm>
            <a:off x="0" y="797797"/>
            <a:ext cx="4138367" cy="1756868"/>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q"/>
            </a:pPr>
            <a:r>
              <a:rPr lang="en-US" sz="1800" dirty="0"/>
              <a:t>An access control mechanism mediates between </a:t>
            </a:r>
          </a:p>
          <a:p>
            <a:pPr lvl="1">
              <a:buFont typeface="Wingdings" panose="05000000000000000000" pitchFamily="2" charset="2"/>
              <a:buChar char="q"/>
            </a:pPr>
            <a:r>
              <a:rPr lang="en-US" sz="1800" dirty="0"/>
              <a:t>a user (or a process executing on behalf of a user) and system resources</a:t>
            </a:r>
          </a:p>
          <a:p>
            <a:pPr lvl="1">
              <a:buFont typeface="Wingdings" panose="05000000000000000000" pitchFamily="2" charset="2"/>
              <a:buChar char="q"/>
            </a:pPr>
            <a:r>
              <a:rPr lang="en-US" sz="1800" dirty="0"/>
              <a:t>such as applications, operating systems, firewalls, routers, files, and databases</a:t>
            </a:r>
            <a:endParaRPr lang="en-US" sz="1800" b="1" dirty="0">
              <a:solidFill>
                <a:srgbClr val="C00000"/>
              </a:solidFill>
            </a:endParaRPr>
          </a:p>
        </p:txBody>
      </p:sp>
    </p:spTree>
    <p:extLst>
      <p:ext uri="{BB962C8B-B14F-4D97-AF65-F5344CB8AC3E}">
        <p14:creationId xmlns:p14="http://schemas.microsoft.com/office/powerpoint/2010/main" val="10209604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23221-2CA5-B5AA-03D5-7C7C23471F42}"/>
              </a:ext>
            </a:extLst>
          </p:cNvPr>
          <p:cNvSpPr>
            <a:spLocks noGrp="1"/>
          </p:cNvSpPr>
          <p:nvPr>
            <p:ph type="title"/>
          </p:nvPr>
        </p:nvSpPr>
        <p:spPr>
          <a:xfrm>
            <a:off x="292231" y="0"/>
            <a:ext cx="10443328" cy="936544"/>
          </a:xfrm>
        </p:spPr>
        <p:txBody>
          <a:bodyPr/>
          <a:lstStyle/>
          <a:p>
            <a:r>
              <a:rPr lang="en-US" b="1" dirty="0">
                <a:latin typeface="Times New Roman" panose="02020603050405020304" pitchFamily="18" charset="0"/>
                <a:cs typeface="Times New Roman" panose="02020603050405020304" pitchFamily="18" charset="0"/>
              </a:rPr>
              <a:t>Access Control Policies</a:t>
            </a:r>
            <a:endParaRPr lang="en-PK"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272B55E-7A36-5120-E959-EF233D351C2F}"/>
              </a:ext>
            </a:extLst>
          </p:cNvPr>
          <p:cNvSpPr>
            <a:spLocks noGrp="1"/>
          </p:cNvSpPr>
          <p:nvPr>
            <p:ph idx="1"/>
          </p:nvPr>
        </p:nvSpPr>
        <p:spPr>
          <a:xfrm>
            <a:off x="292231" y="726994"/>
            <a:ext cx="11491274" cy="6011011"/>
          </a:xfrm>
        </p:spPr>
        <p:txBody>
          <a:bodyPr>
            <a:normAutofit fontScale="85000" lnSpcReduction="20000"/>
          </a:bodyPr>
          <a:lstStyle/>
          <a:p>
            <a:pPr marL="0" indent="0">
              <a:buNone/>
            </a:pPr>
            <a:r>
              <a:rPr lang="en-US" dirty="0">
                <a:latin typeface="Times New Roman" panose="02020603050405020304" pitchFamily="18" charset="0"/>
                <a:cs typeface="Times New Roman" panose="02020603050405020304" pitchFamily="18" charset="0"/>
              </a:rPr>
              <a:t>Different types of </a:t>
            </a:r>
            <a:r>
              <a:rPr lang="en-US" b="1" dirty="0">
                <a:latin typeface="Times New Roman" panose="02020603050405020304" pitchFamily="18" charset="0"/>
                <a:cs typeface="Times New Roman" panose="02020603050405020304" pitchFamily="18" charset="0"/>
              </a:rPr>
              <a:t>access control policies:</a:t>
            </a:r>
          </a:p>
          <a:p>
            <a:pPr marL="0" indent="0">
              <a:buNone/>
            </a:pPr>
            <a:endParaRPr lang="en-US" b="1" dirty="0">
              <a:latin typeface="Times New Roman" panose="02020603050405020304" pitchFamily="18" charset="0"/>
              <a:cs typeface="Times New Roman" panose="02020603050405020304" pitchFamily="18" charset="0"/>
            </a:endParaRPr>
          </a:p>
          <a:p>
            <a:pPr lvl="1" algn="just"/>
            <a:r>
              <a:rPr lang="en-US" b="1" dirty="0">
                <a:latin typeface="Times New Roman" panose="02020603050405020304" pitchFamily="18" charset="0"/>
                <a:cs typeface="Times New Roman" panose="02020603050405020304" pitchFamily="18" charset="0"/>
              </a:rPr>
              <a:t>Discretionary Access Control (DAC)</a:t>
            </a:r>
            <a:r>
              <a:rPr lang="en-US" dirty="0">
                <a:latin typeface="Times New Roman" panose="02020603050405020304" pitchFamily="18" charset="0"/>
                <a:cs typeface="Times New Roman" panose="02020603050405020304" pitchFamily="18" charset="0"/>
              </a:rPr>
              <a:t>: This policy </a:t>
            </a:r>
            <a:r>
              <a:rPr lang="en-US" b="1" dirty="0">
                <a:latin typeface="Times New Roman" panose="02020603050405020304" pitchFamily="18" charset="0"/>
                <a:cs typeface="Times New Roman" panose="02020603050405020304" pitchFamily="18" charset="0"/>
              </a:rPr>
              <a:t>controls access based on the identity of the requestor and pre-established rules (authorizations).</a:t>
            </a:r>
            <a:r>
              <a:rPr lang="en-US" dirty="0">
                <a:latin typeface="Times New Roman" panose="02020603050405020304" pitchFamily="18" charset="0"/>
                <a:cs typeface="Times New Roman" panose="02020603050405020304" pitchFamily="18" charset="0"/>
              </a:rPr>
              <a:t> It is called discretionary because an entity that has access rights can, at its discretion, grant access to others.</a:t>
            </a:r>
          </a:p>
          <a:p>
            <a:pPr lvl="2" algn="just"/>
            <a:r>
              <a:rPr lang="en-US" sz="2600" b="1" dirty="0">
                <a:highlight>
                  <a:srgbClr val="00FFFF"/>
                </a:highlight>
                <a:latin typeface="Times New Roman" panose="02020603050405020304" pitchFamily="18" charset="0"/>
                <a:cs typeface="Times New Roman" panose="02020603050405020304" pitchFamily="18" charset="0"/>
              </a:rPr>
              <a:t> </a:t>
            </a:r>
            <a:r>
              <a:rPr lang="en-US" sz="2400" b="1" dirty="0">
                <a:highlight>
                  <a:srgbClr val="00FFFF"/>
                </a:highlight>
                <a:latin typeface="Times New Roman" panose="02020603050405020304" pitchFamily="18" charset="0"/>
                <a:cs typeface="Times New Roman" panose="02020603050405020304" pitchFamily="18" charset="0"/>
              </a:rPr>
              <a:t>Example:-</a:t>
            </a:r>
            <a:r>
              <a:rPr lang="en-US" sz="2400" dirty="0">
                <a:highlight>
                  <a:srgbClr val="00FFFF"/>
                </a:highlight>
                <a:latin typeface="Times New Roman" panose="02020603050405020304" pitchFamily="18" charset="0"/>
                <a:cs typeface="Times New Roman" panose="02020603050405020304" pitchFamily="18" charset="0"/>
              </a:rPr>
              <a:t>A file owner gives read access to a colleague.</a:t>
            </a:r>
          </a:p>
          <a:p>
            <a:pPr marL="971550" lvl="1" indent="-514350" algn="just">
              <a:buFont typeface="+mj-lt"/>
              <a:buAutoNum type="arabicPeriod"/>
            </a:pPr>
            <a:endParaRPr lang="en-US" sz="2600" b="1" dirty="0">
              <a:latin typeface="Times New Roman" panose="02020603050405020304" pitchFamily="18" charset="0"/>
              <a:cs typeface="Times New Roman" panose="02020603050405020304" pitchFamily="18" charset="0"/>
            </a:endParaRPr>
          </a:p>
          <a:p>
            <a:pPr lvl="1" algn="just"/>
            <a:r>
              <a:rPr lang="en-US" b="1" dirty="0">
                <a:latin typeface="Times New Roman" panose="02020603050405020304" pitchFamily="18" charset="0"/>
                <a:cs typeface="Times New Roman" panose="02020603050405020304" pitchFamily="18" charset="0"/>
              </a:rPr>
              <a:t>Mandatory Access Control (MAC)</a:t>
            </a:r>
            <a:r>
              <a:rPr lang="en-US" dirty="0">
                <a:latin typeface="Times New Roman" panose="02020603050405020304" pitchFamily="18" charset="0"/>
                <a:cs typeface="Times New Roman" panose="02020603050405020304" pitchFamily="18" charset="0"/>
              </a:rPr>
              <a:t>: Access is controlled by </a:t>
            </a:r>
            <a:r>
              <a:rPr lang="en-US" b="1" dirty="0">
                <a:latin typeface="Times New Roman" panose="02020603050405020304" pitchFamily="18" charset="0"/>
                <a:cs typeface="Times New Roman" panose="02020603050405020304" pitchFamily="18" charset="0"/>
              </a:rPr>
              <a:t>comparing security labels (indicating the sensitivity of resources) and security clearances (indicating whether an entity is eligible to access a resource). </a:t>
            </a:r>
            <a:r>
              <a:rPr lang="en-US" dirty="0">
                <a:latin typeface="Times New Roman" panose="02020603050405020304" pitchFamily="18" charset="0"/>
                <a:cs typeface="Times New Roman" panose="02020603050405020304" pitchFamily="18" charset="0"/>
              </a:rPr>
              <a:t>This policy is termed mandatory because entities cannot decide on their own to grant access.</a:t>
            </a:r>
          </a:p>
          <a:p>
            <a:pPr lvl="2" algn="just"/>
            <a:r>
              <a:rPr lang="en-US" sz="2600" b="1" dirty="0">
                <a:highlight>
                  <a:srgbClr val="00FFFF"/>
                </a:highlight>
                <a:latin typeface="Times New Roman" panose="02020603050405020304" pitchFamily="18" charset="0"/>
                <a:cs typeface="Times New Roman" panose="02020603050405020304" pitchFamily="18" charset="0"/>
              </a:rPr>
              <a:t>Example:-</a:t>
            </a:r>
            <a:r>
              <a:rPr lang="en-US" sz="2600" dirty="0">
                <a:highlight>
                  <a:srgbClr val="00FFFF"/>
                </a:highlight>
                <a:latin typeface="Times New Roman" panose="02020603050405020304" pitchFamily="18" charset="0"/>
                <a:cs typeface="Times New Roman" panose="02020603050405020304" pitchFamily="18" charset="0"/>
              </a:rPr>
              <a:t>A top-secret document can only be accessed by users with the required security clearance.</a:t>
            </a:r>
          </a:p>
          <a:p>
            <a:pPr marL="971550" lvl="1" indent="-514350" algn="just">
              <a:buFont typeface="+mj-lt"/>
              <a:buAutoNum type="arabicPeriod"/>
            </a:pPr>
            <a:endParaRPr lang="en-US" dirty="0">
              <a:latin typeface="Times New Roman" panose="02020603050405020304" pitchFamily="18" charset="0"/>
              <a:cs typeface="Times New Roman" panose="02020603050405020304" pitchFamily="18" charset="0"/>
            </a:endParaRPr>
          </a:p>
          <a:p>
            <a:pPr lvl="1" algn="just"/>
            <a:r>
              <a:rPr lang="en-US" b="1" dirty="0">
                <a:latin typeface="Times New Roman" panose="02020603050405020304" pitchFamily="18" charset="0"/>
                <a:cs typeface="Times New Roman" panose="02020603050405020304" pitchFamily="18" charset="0"/>
              </a:rPr>
              <a:t>Role-Based Access Control (RBAC)</a:t>
            </a:r>
            <a:r>
              <a:rPr lang="en-US" dirty="0">
                <a:latin typeface="Times New Roman" panose="02020603050405020304" pitchFamily="18" charset="0"/>
                <a:cs typeface="Times New Roman" panose="02020603050405020304" pitchFamily="18" charset="0"/>
              </a:rPr>
              <a:t>: Controls </a:t>
            </a:r>
            <a:r>
              <a:rPr lang="en-US" b="1" dirty="0">
                <a:latin typeface="Times New Roman" panose="02020603050405020304" pitchFamily="18" charset="0"/>
                <a:cs typeface="Times New Roman" panose="02020603050405020304" pitchFamily="18" charset="0"/>
              </a:rPr>
              <a:t>access based on the roles that users have within the system. </a:t>
            </a:r>
            <a:r>
              <a:rPr lang="en-US" dirty="0">
                <a:latin typeface="Times New Roman" panose="02020603050405020304" pitchFamily="18" charset="0"/>
                <a:cs typeface="Times New Roman" panose="02020603050405020304" pitchFamily="18" charset="0"/>
              </a:rPr>
              <a:t>Access is granted based on these roles and predefined rules.</a:t>
            </a:r>
          </a:p>
          <a:p>
            <a:pPr lvl="2"/>
            <a:r>
              <a:rPr lang="en-US" sz="2400" b="1" dirty="0">
                <a:highlight>
                  <a:srgbClr val="00FFFF"/>
                </a:highlight>
                <a:latin typeface="Times New Roman" panose="02020603050405020304" pitchFamily="18" charset="0"/>
                <a:cs typeface="Times New Roman" panose="02020603050405020304" pitchFamily="18" charset="0"/>
              </a:rPr>
              <a:t>Example:- </a:t>
            </a:r>
            <a:r>
              <a:rPr lang="en-US" sz="2400" dirty="0">
                <a:highlight>
                  <a:srgbClr val="00FFFF"/>
                </a:highlight>
                <a:latin typeface="Times New Roman" panose="02020603050405020304" pitchFamily="18" charset="0"/>
                <a:cs typeface="Times New Roman" panose="02020603050405020304" pitchFamily="18" charset="0"/>
              </a:rPr>
              <a:t>A hospital staff member in the "Doctor" role can access patient medical records, while a "Nurse" role has limited access</a:t>
            </a:r>
            <a:r>
              <a:rPr lang="en-US" sz="2400" dirty="0">
                <a:latin typeface="Times New Roman" panose="02020603050405020304" pitchFamily="18" charset="0"/>
                <a:cs typeface="Times New Roman" panose="02020603050405020304" pitchFamily="18" charset="0"/>
              </a:rPr>
              <a:t>.</a:t>
            </a:r>
          </a:p>
          <a:p>
            <a:pPr marL="971550" lvl="1" indent="-514350" algn="just">
              <a:buFont typeface="+mj-lt"/>
              <a:buAutoNum type="arabicPeriod"/>
            </a:pPr>
            <a:endParaRPr lang="en-US" dirty="0">
              <a:latin typeface="Times New Roman" panose="02020603050405020304" pitchFamily="18" charset="0"/>
              <a:cs typeface="Times New Roman" panose="02020603050405020304" pitchFamily="18" charset="0"/>
            </a:endParaRPr>
          </a:p>
          <a:p>
            <a:pPr lvl="1" algn="just"/>
            <a:r>
              <a:rPr lang="en-US" b="1" dirty="0">
                <a:latin typeface="Times New Roman" panose="02020603050405020304" pitchFamily="18" charset="0"/>
                <a:cs typeface="Times New Roman" panose="02020603050405020304" pitchFamily="18" charset="0"/>
              </a:rPr>
              <a:t>Attribute-Based Access Control (ABAC)</a:t>
            </a:r>
            <a:r>
              <a:rPr lang="en-US" dirty="0">
                <a:latin typeface="Times New Roman" panose="02020603050405020304" pitchFamily="18" charset="0"/>
                <a:cs typeface="Times New Roman" panose="02020603050405020304" pitchFamily="18" charset="0"/>
              </a:rPr>
              <a:t>: Access is controlled </a:t>
            </a:r>
            <a:r>
              <a:rPr lang="en-US" b="1" dirty="0">
                <a:latin typeface="Times New Roman" panose="02020603050405020304" pitchFamily="18" charset="0"/>
                <a:cs typeface="Times New Roman" panose="02020603050405020304" pitchFamily="18" charset="0"/>
              </a:rPr>
              <a:t>based on a combination of user attributes, the resource being accessed, and environmental conditions at the time of access.</a:t>
            </a:r>
          </a:p>
          <a:p>
            <a:pPr lvl="2" algn="just"/>
            <a:r>
              <a:rPr lang="en-US" sz="2400" b="1" dirty="0">
                <a:highlight>
                  <a:srgbClr val="00FFFF"/>
                </a:highlight>
                <a:latin typeface="Times New Roman" panose="02020603050405020304" pitchFamily="18" charset="0"/>
                <a:cs typeface="Times New Roman" panose="02020603050405020304" pitchFamily="18" charset="0"/>
              </a:rPr>
              <a:t>Example:- </a:t>
            </a:r>
            <a:r>
              <a:rPr lang="en-US" sz="2400" dirty="0">
                <a:highlight>
                  <a:srgbClr val="00FFFF"/>
                </a:highlight>
                <a:latin typeface="Times New Roman" panose="02020603050405020304" pitchFamily="18" charset="0"/>
                <a:cs typeface="Times New Roman" panose="02020603050405020304" pitchFamily="18" charset="0"/>
              </a:rPr>
              <a:t>A user can access a document only during business hours if they are in the corporate network.</a:t>
            </a:r>
          </a:p>
          <a:p>
            <a:endParaRPr lang="en-PK" dirty="0"/>
          </a:p>
        </p:txBody>
      </p:sp>
    </p:spTree>
    <p:extLst>
      <p:ext uri="{BB962C8B-B14F-4D97-AF65-F5344CB8AC3E}">
        <p14:creationId xmlns:p14="http://schemas.microsoft.com/office/powerpoint/2010/main" val="22195136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178C0-AC7D-7226-89C3-9B0579729802}"/>
              </a:ext>
            </a:extLst>
          </p:cNvPr>
          <p:cNvSpPr>
            <a:spLocks noGrp="1"/>
          </p:cNvSpPr>
          <p:nvPr>
            <p:ph type="title"/>
          </p:nvPr>
        </p:nvSpPr>
        <p:spPr/>
        <p:txBody>
          <a:bodyPr/>
          <a:lstStyle/>
          <a:p>
            <a:r>
              <a:rPr lang="en-GB" b="1" dirty="0">
                <a:solidFill>
                  <a:srgbClr val="002060"/>
                </a:solidFill>
                <a:latin typeface="Times New Roman" panose="02020603050405020304" pitchFamily="18" charset="0"/>
                <a:cs typeface="Times New Roman" panose="02020603050405020304" pitchFamily="18" charset="0"/>
              </a:rPr>
              <a:t>Subjects, Objects, and Access Rights</a:t>
            </a:r>
            <a:endParaRPr lang="en-PK" b="1" dirty="0">
              <a:solidFill>
                <a:srgbClr val="002060"/>
              </a:solidFill>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BD2DF67A-E04D-6ADD-8248-BE60533EBFAA}"/>
              </a:ext>
            </a:extLst>
          </p:cNvPr>
          <p:cNvPicPr>
            <a:picLocks noGrp="1" noChangeAspect="1"/>
          </p:cNvPicPr>
          <p:nvPr>
            <p:ph idx="1"/>
          </p:nvPr>
        </p:nvPicPr>
        <p:blipFill>
          <a:blip r:embed="rId3"/>
          <a:stretch>
            <a:fillRect/>
          </a:stretch>
        </p:blipFill>
        <p:spPr>
          <a:xfrm>
            <a:off x="725864" y="1410334"/>
            <a:ext cx="9123483" cy="5288529"/>
          </a:xfrm>
          <a:prstGeom prst="rect">
            <a:avLst/>
          </a:prstGeom>
        </p:spPr>
      </p:pic>
    </p:spTree>
    <p:extLst>
      <p:ext uri="{BB962C8B-B14F-4D97-AF65-F5344CB8AC3E}">
        <p14:creationId xmlns:p14="http://schemas.microsoft.com/office/powerpoint/2010/main" val="8877480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Example: Google 2-Step Verification</a:t>
            </a:r>
          </a:p>
        </p:txBody>
      </p:sp>
      <p:sp>
        <p:nvSpPr>
          <p:cNvPr id="3" name="Content Placeholder 2"/>
          <p:cNvSpPr>
            <a:spLocks noGrp="1"/>
          </p:cNvSpPr>
          <p:nvPr>
            <p:ph idx="1"/>
          </p:nvPr>
        </p:nvSpPr>
        <p:spPr>
          <a:xfrm>
            <a:off x="1905000" y="1066800"/>
            <a:ext cx="8153400" cy="4876800"/>
          </a:xfrm>
        </p:spPr>
        <p:txBody>
          <a:bodyPr>
            <a:normAutofit/>
          </a:bodyPr>
          <a:lstStyle/>
          <a:p>
            <a:r>
              <a:rPr lang="en-US" b="1" dirty="0">
                <a:latin typeface="Times New Roman" pitchFamily="18" charset="0"/>
                <a:cs typeface="Times New Roman" pitchFamily="18" charset="0"/>
              </a:rPr>
              <a:t>Security system by Google similar to </a:t>
            </a:r>
            <a:r>
              <a:rPr lang="en-US" b="1" dirty="0" err="1">
                <a:latin typeface="Times New Roman" pitchFamily="18" charset="0"/>
                <a:cs typeface="Times New Roman" pitchFamily="18" charset="0"/>
              </a:rPr>
              <a:t>SecureID</a:t>
            </a:r>
            <a:endParaRPr lang="en-US" b="1" dirty="0">
              <a:latin typeface="Times New Roman" pitchFamily="18" charset="0"/>
              <a:cs typeface="Times New Roman" pitchFamily="18" charset="0"/>
            </a:endParaRPr>
          </a:p>
          <a:p>
            <a:pPr lvl="1"/>
            <a:r>
              <a:rPr lang="en-US" sz="2200" b="1" dirty="0">
                <a:latin typeface="Times New Roman" pitchFamily="18" charset="0"/>
                <a:cs typeface="Times New Roman" pitchFamily="18" charset="0"/>
              </a:rPr>
              <a:t>Factors: knowledge (password) and ownership (phone)</a:t>
            </a:r>
          </a:p>
          <a:p>
            <a:pPr lvl="1"/>
            <a:r>
              <a:rPr lang="en-US" sz="2200" b="1" dirty="0">
                <a:latin typeface="Times New Roman" pitchFamily="18" charset="0"/>
                <a:cs typeface="Times New Roman" pitchFamily="18" charset="0"/>
              </a:rPr>
              <a:t>Authentication code computed on mobile phone</a:t>
            </a:r>
          </a:p>
          <a:p>
            <a:pPr lvl="1"/>
            <a:r>
              <a:rPr lang="en-US" sz="2200" dirty="0">
                <a:latin typeface="Times New Roman" pitchFamily="18" charset="0"/>
                <a:cs typeface="Times New Roman" pitchFamily="18" charset="0"/>
              </a:rPr>
              <a:t>Login at Google requires password and current code</a:t>
            </a:r>
          </a:p>
          <a:p>
            <a:pPr>
              <a:buNone/>
            </a:pPr>
            <a:endParaRPr lang="en-US" sz="2200"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r>
              <a:rPr lang="en-US"/>
              <a:t>FAST-NUCES</a:t>
            </a:r>
          </a:p>
        </p:txBody>
      </p:sp>
      <p:pic>
        <p:nvPicPr>
          <p:cNvPr id="9218" name="Picture 2"/>
          <p:cNvPicPr>
            <a:picLocks noChangeAspect="1" noChangeArrowheads="1"/>
          </p:cNvPicPr>
          <p:nvPr/>
        </p:nvPicPr>
        <p:blipFill>
          <a:blip r:embed="rId2" cstate="print"/>
          <a:srcRect/>
          <a:stretch>
            <a:fillRect/>
          </a:stretch>
        </p:blipFill>
        <p:spPr bwMode="auto">
          <a:xfrm>
            <a:off x="2286001" y="2971801"/>
            <a:ext cx="7286625" cy="2676525"/>
          </a:xfrm>
          <a:prstGeom prst="rect">
            <a:avLst/>
          </a:prstGeom>
          <a:noFill/>
          <a:ln w="9525">
            <a:noFill/>
            <a:miter lim="800000"/>
            <a:headEnd/>
            <a:tailEnd/>
          </a:ln>
        </p:spPr>
      </p:pic>
      <p:sp>
        <p:nvSpPr>
          <p:cNvPr id="6" name="TextBox 5"/>
          <p:cNvSpPr txBox="1"/>
          <p:nvPr/>
        </p:nvSpPr>
        <p:spPr>
          <a:xfrm>
            <a:off x="2362200" y="5486400"/>
            <a:ext cx="7925824" cy="923330"/>
          </a:xfrm>
          <a:prstGeom prst="rect">
            <a:avLst/>
          </a:prstGeom>
          <a:noFill/>
        </p:spPr>
        <p:txBody>
          <a:bodyPr wrap="none" rtlCol="0">
            <a:spAutoFit/>
          </a:bodyPr>
          <a:lstStyle/>
          <a:p>
            <a:endParaRPr lang="en-US" i="1" dirty="0">
              <a:solidFill>
                <a:schemeClr val="accent1"/>
              </a:solidFill>
              <a:latin typeface="Times New Roman" pitchFamily="18" charset="0"/>
              <a:cs typeface="Times New Roman" pitchFamily="18" charset="0"/>
              <a:hlinkClick r:id="" action="ppaction://noaction"/>
            </a:endParaRPr>
          </a:p>
          <a:p>
            <a:r>
              <a:rPr lang="en-US" i="1" dirty="0">
                <a:solidFill>
                  <a:schemeClr val="accent1"/>
                </a:solidFill>
                <a:latin typeface="Times New Roman" pitchFamily="18" charset="0"/>
                <a:cs typeface="Times New Roman" pitchFamily="18" charset="0"/>
                <a:hlinkClick r:id="" action="ppaction://noaction"/>
              </a:rPr>
              <a:t>https://blog.duosecurity.com/2013/02/bypassing-googles-two-factor-authentication/</a:t>
            </a:r>
            <a:endParaRPr lang="en-US" i="1" dirty="0">
              <a:solidFill>
                <a:schemeClr val="accent1"/>
              </a:solidFill>
              <a:latin typeface="Times New Roman" pitchFamily="18" charset="0"/>
              <a:cs typeface="Times New Roman" pitchFamily="18" charset="0"/>
            </a:endParaRPr>
          </a:p>
          <a:p>
            <a:endParaRPr lang="en-US" dirty="0"/>
          </a:p>
        </p:txBody>
      </p:sp>
      <p:pic>
        <p:nvPicPr>
          <p:cNvPr id="7" name="Picture 6" descr="http://study.result.pk/wp-content/uploads/2011/07/National-University-of-Computer-and-Emerging-Sciences-NUCES-300x300.png"/>
          <p:cNvPicPr/>
          <p:nvPr/>
        </p:nvPicPr>
        <p:blipFill>
          <a:blip r:embed="rId3"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Challenge-</a:t>
            </a:r>
            <a:r>
              <a:rPr lang="en-US" dirty="0" err="1">
                <a:solidFill>
                  <a:schemeClr val="tx1"/>
                </a:solidFill>
                <a:latin typeface="Times New Roman" pitchFamily="18" charset="0"/>
                <a:cs typeface="Times New Roman" pitchFamily="18" charset="0"/>
              </a:rPr>
              <a:t>Reponse</a:t>
            </a:r>
            <a:endParaRPr lang="en-US" dirty="0">
              <a:solidFill>
                <a:schemeClr val="tx1"/>
              </a:solidFill>
              <a:latin typeface="Times New Roman" pitchFamily="18" charset="0"/>
              <a:cs typeface="Times New Roman" pitchFamily="18" charset="0"/>
            </a:endParaRPr>
          </a:p>
        </p:txBody>
      </p:sp>
      <p:sp>
        <p:nvSpPr>
          <p:cNvPr id="3" name="Content Placeholder 2"/>
          <p:cNvSpPr>
            <a:spLocks noGrp="1"/>
          </p:cNvSpPr>
          <p:nvPr>
            <p:ph idx="1"/>
          </p:nvPr>
        </p:nvSpPr>
        <p:spPr>
          <a:xfrm>
            <a:off x="553432" y="1168924"/>
            <a:ext cx="11085136" cy="5033913"/>
          </a:xfrm>
        </p:spPr>
        <p:txBody>
          <a:bodyPr>
            <a:normAutofit lnSpcReduction="10000"/>
          </a:bodyPr>
          <a:lstStyle/>
          <a:p>
            <a:r>
              <a:rPr lang="en-US" sz="2400" b="1" dirty="0">
                <a:latin typeface="Times New Roman" pitchFamily="18" charset="0"/>
                <a:cs typeface="Times New Roman" pitchFamily="18" charset="0"/>
              </a:rPr>
              <a:t>Generic protocol scheme for authentication</a:t>
            </a:r>
          </a:p>
          <a:p>
            <a:r>
              <a:rPr lang="en-US" sz="2000" dirty="0">
                <a:latin typeface="Times New Roman" panose="02020603050405020304" pitchFamily="18" charset="0"/>
                <a:cs typeface="Times New Roman" panose="02020603050405020304" pitchFamily="18" charset="0"/>
              </a:rPr>
              <a:t>A </a:t>
            </a:r>
            <a:r>
              <a:rPr lang="en-US" sz="2000" b="1" dirty="0">
                <a:latin typeface="Times New Roman" panose="02020603050405020304" pitchFamily="18" charset="0"/>
                <a:cs typeface="Times New Roman" panose="02020603050405020304" pitchFamily="18" charset="0"/>
              </a:rPr>
              <a:t>Challenge-Response protocol</a:t>
            </a:r>
            <a:r>
              <a:rPr lang="en-US" sz="2000" dirty="0">
                <a:latin typeface="Times New Roman" panose="02020603050405020304" pitchFamily="18" charset="0"/>
                <a:cs typeface="Times New Roman" panose="02020603050405020304" pitchFamily="18" charset="0"/>
              </a:rPr>
              <a:t> is a type of authentication mechanism where one party </a:t>
            </a:r>
            <a:r>
              <a:rPr lang="en-US" sz="2000" b="1" dirty="0">
                <a:latin typeface="Times New Roman" panose="02020603050405020304" pitchFamily="18" charset="0"/>
                <a:cs typeface="Times New Roman" panose="02020603050405020304" pitchFamily="18" charset="0"/>
              </a:rPr>
              <a:t>presents a question (the </a:t>
            </a:r>
            <a:r>
              <a:rPr lang="en-US" sz="2000" b="1" i="1" dirty="0">
                <a:latin typeface="Times New Roman" panose="02020603050405020304" pitchFamily="18" charset="0"/>
                <a:cs typeface="Times New Roman" panose="02020603050405020304" pitchFamily="18" charset="0"/>
              </a:rPr>
              <a:t>challenge</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and the other party must </a:t>
            </a:r>
            <a:r>
              <a:rPr lang="en-US" sz="2000" b="1" dirty="0">
                <a:latin typeface="Times New Roman" panose="02020603050405020304" pitchFamily="18" charset="0"/>
                <a:cs typeface="Times New Roman" panose="02020603050405020304" pitchFamily="18" charset="0"/>
              </a:rPr>
              <a:t>provide a valid answer (the </a:t>
            </a:r>
            <a:r>
              <a:rPr lang="en-US" sz="2000" b="1" i="1" dirty="0">
                <a:latin typeface="Times New Roman" panose="02020603050405020304" pitchFamily="18" charset="0"/>
                <a:cs typeface="Times New Roman" panose="02020603050405020304" pitchFamily="18" charset="0"/>
              </a:rPr>
              <a:t>response</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based on shared or public knowledge</a:t>
            </a:r>
            <a:endParaRPr lang="en-US" sz="2000" b="1" dirty="0">
              <a:latin typeface="Times New Roman" panose="02020603050405020304" pitchFamily="18" charset="0"/>
              <a:cs typeface="Times New Roman" pitchFamily="18" charset="0"/>
            </a:endParaRPr>
          </a:p>
          <a:p>
            <a:pPr lvl="1"/>
            <a:r>
              <a:rPr lang="en-US" sz="2200" dirty="0">
                <a:latin typeface="Times New Roman" pitchFamily="18" charset="0"/>
                <a:cs typeface="Times New Roman" pitchFamily="18" charset="0"/>
              </a:rPr>
              <a:t>System and user share a secret function F</a:t>
            </a:r>
          </a:p>
          <a:p>
            <a:pPr lvl="1"/>
            <a:endParaRPr lang="en-US" sz="2200" dirty="0">
              <a:latin typeface="Times New Roman" pitchFamily="18" charset="0"/>
              <a:cs typeface="Times New Roman" pitchFamily="18" charset="0"/>
            </a:endParaRPr>
          </a:p>
          <a:p>
            <a:pPr lvl="1"/>
            <a:endParaRPr lang="en-US" sz="2200" dirty="0">
              <a:latin typeface="Times New Roman" pitchFamily="18" charset="0"/>
              <a:cs typeface="Times New Roman" pitchFamily="18" charset="0"/>
            </a:endParaRPr>
          </a:p>
          <a:p>
            <a:pPr lvl="1"/>
            <a:endParaRPr lang="en-US" sz="2200" dirty="0">
              <a:latin typeface="Times New Roman" pitchFamily="18" charset="0"/>
              <a:cs typeface="Times New Roman" pitchFamily="18" charset="0"/>
            </a:endParaRPr>
          </a:p>
          <a:p>
            <a:pPr lvl="1"/>
            <a:endParaRPr lang="en-US" sz="2200" dirty="0">
              <a:latin typeface="Times New Roman" pitchFamily="18" charset="0"/>
              <a:cs typeface="Times New Roman" pitchFamily="18" charset="0"/>
            </a:endParaRPr>
          </a:p>
          <a:p>
            <a:pPr lvl="1"/>
            <a:endParaRPr lang="en-US" sz="2200" dirty="0">
              <a:latin typeface="Times New Roman" pitchFamily="18" charset="0"/>
              <a:cs typeface="Times New Roman" pitchFamily="18" charset="0"/>
            </a:endParaRPr>
          </a:p>
          <a:p>
            <a:endParaRPr lang="en-US" sz="2400" b="1" dirty="0">
              <a:latin typeface="Times New Roman" pitchFamily="18" charset="0"/>
              <a:cs typeface="Times New Roman" pitchFamily="18" charset="0"/>
            </a:endParaRPr>
          </a:p>
          <a:p>
            <a:r>
              <a:rPr lang="en-US" sz="2400" b="1" dirty="0">
                <a:latin typeface="Times New Roman" pitchFamily="18" charset="0"/>
                <a:cs typeface="Times New Roman" pitchFamily="18" charset="0"/>
              </a:rPr>
              <a:t>Advantages over naive authentication methods</a:t>
            </a:r>
          </a:p>
          <a:p>
            <a:pPr lvl="1"/>
            <a:r>
              <a:rPr lang="en-US" sz="2200" dirty="0">
                <a:latin typeface="Times New Roman" pitchFamily="18" charset="0"/>
                <a:cs typeface="Times New Roman" pitchFamily="18" charset="0"/>
              </a:rPr>
              <a:t>Secret, e.g. password, is never transmitted in cleartext</a:t>
            </a:r>
          </a:p>
          <a:p>
            <a:pPr lvl="1"/>
            <a:r>
              <a:rPr lang="en-US" sz="2200" dirty="0">
                <a:latin typeface="Times New Roman" pitchFamily="18" charset="0"/>
                <a:cs typeface="Times New Roman" pitchFamily="18" charset="0"/>
              </a:rPr>
              <a:t>Replay attacks against authentication not possible</a:t>
            </a:r>
          </a:p>
          <a:p>
            <a:endParaRPr lang="en-US" sz="2200" b="1" dirty="0">
              <a:latin typeface="Times New Roman" pitchFamily="18" charset="0"/>
              <a:cs typeface="Times New Roman" pitchFamily="18" charset="0"/>
            </a:endParaRPr>
          </a:p>
          <a:p>
            <a:pPr>
              <a:buNone/>
            </a:pPr>
            <a:endParaRPr lang="en-US" sz="2200" dirty="0">
              <a:latin typeface="Times New Roman" pitchFamily="18" charset="0"/>
              <a:cs typeface="Times New Roman" pitchFamily="18" charset="0"/>
            </a:endParaRPr>
          </a:p>
        </p:txBody>
      </p:sp>
      <p:pic>
        <p:nvPicPr>
          <p:cNvPr id="11266" name="Picture 2"/>
          <p:cNvPicPr>
            <a:picLocks noChangeAspect="1" noChangeArrowheads="1"/>
          </p:cNvPicPr>
          <p:nvPr/>
        </p:nvPicPr>
        <p:blipFill>
          <a:blip r:embed="rId3" cstate="print"/>
          <a:srcRect/>
          <a:stretch>
            <a:fillRect/>
          </a:stretch>
        </p:blipFill>
        <p:spPr bwMode="auto">
          <a:xfrm>
            <a:off x="2460008" y="2858039"/>
            <a:ext cx="6515100" cy="2105025"/>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Challenge-Response (</a:t>
            </a:r>
            <a:r>
              <a:rPr lang="en-US" dirty="0" err="1">
                <a:solidFill>
                  <a:schemeClr val="tx1"/>
                </a:solidFill>
                <a:latin typeface="Times New Roman" pitchFamily="18" charset="0"/>
                <a:cs typeface="Times New Roman" pitchFamily="18" charset="0"/>
              </a:rPr>
              <a:t>con’t</a:t>
            </a:r>
            <a:r>
              <a:rPr lang="en-US" dirty="0">
                <a:solidFill>
                  <a:schemeClr val="tx1"/>
                </a:solidFill>
                <a:latin typeface="Times New Roman" pitchFamily="18" charset="0"/>
                <a:cs typeface="Times New Roman" pitchFamily="18" charset="0"/>
              </a:rPr>
              <a:t>)</a:t>
            </a:r>
          </a:p>
        </p:txBody>
      </p:sp>
      <p:sp>
        <p:nvSpPr>
          <p:cNvPr id="3" name="Content Placeholder 2"/>
          <p:cNvSpPr>
            <a:spLocks noGrp="1"/>
          </p:cNvSpPr>
          <p:nvPr>
            <p:ph idx="1"/>
          </p:nvPr>
        </p:nvSpPr>
        <p:spPr>
          <a:xfrm>
            <a:off x="1905000" y="1066800"/>
            <a:ext cx="8153400" cy="4876800"/>
          </a:xfrm>
        </p:spPr>
        <p:txBody>
          <a:bodyPr>
            <a:normAutofit/>
          </a:bodyPr>
          <a:lstStyle/>
          <a:p>
            <a:r>
              <a:rPr lang="en-US" sz="2400" b="1" dirty="0">
                <a:latin typeface="Times New Roman" pitchFamily="18" charset="0"/>
                <a:cs typeface="Times New Roman" pitchFamily="18" charset="0"/>
              </a:rPr>
              <a:t>Secret function often parameterized by password</a:t>
            </a:r>
          </a:p>
          <a:p>
            <a:pPr lvl="1"/>
            <a:r>
              <a:rPr lang="en-US" sz="2200" dirty="0">
                <a:latin typeface="Times New Roman" pitchFamily="18" charset="0"/>
                <a:cs typeface="Times New Roman" pitchFamily="18" charset="0"/>
              </a:rPr>
              <a:t>F = H(M + P) hash function H and password P</a:t>
            </a:r>
          </a:p>
          <a:p>
            <a:pPr lvl="1"/>
            <a:r>
              <a:rPr lang="en-US" sz="2200" dirty="0">
                <a:latin typeface="Times New Roman" pitchFamily="18" charset="0"/>
                <a:cs typeface="Times New Roman" pitchFamily="18" charset="0"/>
              </a:rPr>
              <a:t>F = E</a:t>
            </a:r>
            <a:r>
              <a:rPr lang="en-US" sz="2200" baseline="-25000" dirty="0">
                <a:latin typeface="Times New Roman" pitchFamily="18" charset="0"/>
                <a:cs typeface="Times New Roman" pitchFamily="18" charset="0"/>
              </a:rPr>
              <a:t>P</a:t>
            </a:r>
            <a:r>
              <a:rPr lang="en-US" sz="2200" dirty="0">
                <a:latin typeface="Times New Roman" pitchFamily="18" charset="0"/>
                <a:cs typeface="Times New Roman" pitchFamily="18" charset="0"/>
              </a:rPr>
              <a:t>(M) encryption function E and password P</a:t>
            </a:r>
          </a:p>
          <a:p>
            <a:pPr lvl="1"/>
            <a:r>
              <a:rPr lang="en-US" sz="2200" b="1" dirty="0">
                <a:latin typeface="Times New Roman" pitchFamily="18" charset="0"/>
                <a:cs typeface="Times New Roman" pitchFamily="18" charset="0"/>
              </a:rPr>
              <a:t>Hard to deduce P if F is cryptographically strong</a:t>
            </a:r>
          </a:p>
          <a:p>
            <a:endParaRPr lang="en-US" sz="2400" b="1" dirty="0">
              <a:latin typeface="Times New Roman" pitchFamily="18" charset="0"/>
              <a:cs typeface="Times New Roman" pitchFamily="18" charset="0"/>
            </a:endParaRPr>
          </a:p>
          <a:p>
            <a:r>
              <a:rPr lang="en-US" sz="2400" b="1" dirty="0">
                <a:latin typeface="Times New Roman" pitchFamily="18" charset="0"/>
                <a:cs typeface="Times New Roman" pitchFamily="18" charset="0"/>
              </a:rPr>
              <a:t>Several methods related to challenge-response scheme</a:t>
            </a:r>
          </a:p>
          <a:p>
            <a:pPr lvl="1"/>
            <a:r>
              <a:rPr lang="en-US" sz="2200" dirty="0">
                <a:latin typeface="Times New Roman" pitchFamily="18" charset="0"/>
                <a:cs typeface="Times New Roman" pitchFamily="18" charset="0"/>
              </a:rPr>
              <a:t>One-time passwords</a:t>
            </a:r>
          </a:p>
          <a:p>
            <a:pPr lvl="2"/>
            <a:r>
              <a:rPr lang="en-US" sz="1800" b="1" dirty="0">
                <a:latin typeface="Times New Roman" pitchFamily="18" charset="0"/>
                <a:cs typeface="Times New Roman" pitchFamily="18" charset="0"/>
              </a:rPr>
              <a:t>= challenge (index of password); response (password)</a:t>
            </a:r>
          </a:p>
          <a:p>
            <a:pPr lvl="1"/>
            <a:r>
              <a:rPr lang="en-US" sz="2200" dirty="0" err="1">
                <a:latin typeface="Times New Roman" pitchFamily="18" charset="0"/>
                <a:cs typeface="Times New Roman" pitchFamily="18" charset="0"/>
              </a:rPr>
              <a:t>SecurID</a:t>
            </a:r>
            <a:r>
              <a:rPr lang="en-US" sz="2200" dirty="0">
                <a:latin typeface="Times New Roman" pitchFamily="18" charset="0"/>
                <a:cs typeface="Times New Roman" pitchFamily="18" charset="0"/>
              </a:rPr>
              <a:t> / Google 2-step</a:t>
            </a:r>
          </a:p>
          <a:p>
            <a:pPr lvl="2"/>
            <a:r>
              <a:rPr lang="en-US" sz="1800" b="1" dirty="0">
                <a:latin typeface="Times New Roman" pitchFamily="18" charset="0"/>
                <a:cs typeface="Times New Roman" pitchFamily="18" charset="0"/>
              </a:rPr>
              <a:t>= challenge (current time); response (authentication code)</a:t>
            </a:r>
          </a:p>
        </p:txBody>
      </p:sp>
      <p:sp>
        <p:nvSpPr>
          <p:cNvPr id="5" name="Footer Placeholder 4"/>
          <p:cNvSpPr>
            <a:spLocks noGrp="1"/>
          </p:cNvSpPr>
          <p:nvPr>
            <p:ph type="ftr" sz="quarter" idx="11"/>
          </p:nvPr>
        </p:nvSpPr>
        <p:spPr/>
        <p:txBody>
          <a:bodyPr/>
          <a:lstStyle/>
          <a:p>
            <a:r>
              <a:rPr lang="en-US"/>
              <a:t>FAST-NUCES</a:t>
            </a:r>
          </a:p>
        </p:txBody>
      </p:sp>
      <p:pic>
        <p:nvPicPr>
          <p:cNvPr id="6" name="Picture 5" descr="http://study.result.pk/wp-content/uploads/2011/07/National-University-of-Computer-and-Emerging-Sciences-NUCES-300x300.png"/>
          <p:cNvPicPr/>
          <p:nvPr/>
        </p:nvPicPr>
        <p:blipFill>
          <a:blip r:embed="rId2"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276600"/>
            <a:ext cx="8229600" cy="685800"/>
          </a:xfrm>
        </p:spPr>
        <p:txBody>
          <a:bodyPr>
            <a:normAutofit fontScale="90000"/>
          </a:bodyPr>
          <a:lstStyle/>
          <a:p>
            <a:pPr algn="ctr"/>
            <a:r>
              <a:rPr lang="en-US" u="sng" dirty="0">
                <a:solidFill>
                  <a:schemeClr val="accent1"/>
                </a:solidFill>
                <a:latin typeface="Times New Roman" pitchFamily="18" charset="0"/>
                <a:cs typeface="Times New Roman" pitchFamily="18" charset="0"/>
              </a:rPr>
              <a:t>Example: WPA2 (A Short Excursion)</a:t>
            </a:r>
          </a:p>
        </p:txBody>
      </p:sp>
      <p:sp>
        <p:nvSpPr>
          <p:cNvPr id="5" name="Footer Placeholder 4"/>
          <p:cNvSpPr>
            <a:spLocks noGrp="1"/>
          </p:cNvSpPr>
          <p:nvPr>
            <p:ph type="ftr" sz="quarter" idx="11"/>
          </p:nvPr>
        </p:nvSpPr>
        <p:spPr/>
        <p:txBody>
          <a:bodyPr/>
          <a:lstStyle/>
          <a:p>
            <a:r>
              <a:rPr lang="en-US"/>
              <a:t>FAST-NUCES</a:t>
            </a:r>
            <a:endParaRPr lang="en-US" dirty="0"/>
          </a:p>
        </p:txBody>
      </p:sp>
      <p:pic>
        <p:nvPicPr>
          <p:cNvPr id="6" name="Picture 5" descr="http://study.result.pk/wp-content/uploads/2011/07/National-University-of-Computer-and-Emerging-Sciences-NUCES-300x300.png"/>
          <p:cNvPicPr/>
          <p:nvPr/>
        </p:nvPicPr>
        <p:blipFill>
          <a:blip r:embed="rId2"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Wireless Networks</a:t>
            </a:r>
          </a:p>
        </p:txBody>
      </p:sp>
      <p:sp>
        <p:nvSpPr>
          <p:cNvPr id="3" name="Content Placeholder 2"/>
          <p:cNvSpPr>
            <a:spLocks noGrp="1"/>
          </p:cNvSpPr>
          <p:nvPr>
            <p:ph idx="1"/>
          </p:nvPr>
        </p:nvSpPr>
        <p:spPr>
          <a:xfrm>
            <a:off x="1905000" y="1066800"/>
            <a:ext cx="8153400" cy="4876800"/>
          </a:xfrm>
        </p:spPr>
        <p:txBody>
          <a:bodyPr>
            <a:normAutofit/>
          </a:bodyPr>
          <a:lstStyle/>
          <a:p>
            <a:pPr lvl="1"/>
            <a:endParaRPr lang="en-US" sz="2200" dirty="0">
              <a:latin typeface="Times New Roman" pitchFamily="18" charset="0"/>
              <a:cs typeface="Times New Roman" pitchFamily="18" charset="0"/>
            </a:endParaRPr>
          </a:p>
          <a:p>
            <a:pPr>
              <a:buNone/>
            </a:pPr>
            <a:r>
              <a:rPr lang="en-US" sz="2400" b="1" dirty="0">
                <a:latin typeface="Times New Roman" pitchFamily="18" charset="0"/>
                <a:cs typeface="Times New Roman" pitchFamily="18" charset="0"/>
              </a:rPr>
              <a:t> </a:t>
            </a:r>
          </a:p>
          <a:p>
            <a:endParaRPr lang="en-US" sz="2400" b="1" dirty="0">
              <a:latin typeface="Times New Roman" pitchFamily="18" charset="0"/>
              <a:cs typeface="Times New Roman" pitchFamily="18" charset="0"/>
            </a:endParaRPr>
          </a:p>
          <a:p>
            <a:endParaRPr lang="en-US" sz="2400" b="1" dirty="0">
              <a:latin typeface="Times New Roman" pitchFamily="18" charset="0"/>
              <a:cs typeface="Times New Roman" pitchFamily="18" charset="0"/>
            </a:endParaRPr>
          </a:p>
          <a:p>
            <a:endParaRPr lang="en-US" sz="2400" b="1" dirty="0">
              <a:latin typeface="Times New Roman" pitchFamily="18" charset="0"/>
              <a:cs typeface="Times New Roman" pitchFamily="18" charset="0"/>
            </a:endParaRPr>
          </a:p>
          <a:p>
            <a:endParaRPr lang="en-US" sz="2400" b="1" dirty="0">
              <a:latin typeface="Times New Roman" pitchFamily="18" charset="0"/>
              <a:cs typeface="Times New Roman" pitchFamily="18" charset="0"/>
            </a:endParaRPr>
          </a:p>
          <a:p>
            <a:endParaRPr lang="en-US" sz="2400" b="1" dirty="0">
              <a:latin typeface="Times New Roman" pitchFamily="18" charset="0"/>
              <a:cs typeface="Times New Roman" pitchFamily="18" charset="0"/>
            </a:endParaRPr>
          </a:p>
          <a:p>
            <a:r>
              <a:rPr lang="en-US" sz="2400" b="1" dirty="0">
                <a:latin typeface="Times New Roman" pitchFamily="18" charset="0"/>
                <a:cs typeface="Times New Roman" pitchFamily="18" charset="0"/>
              </a:rPr>
              <a:t>Inherent security problems with wireless networks</a:t>
            </a:r>
          </a:p>
          <a:p>
            <a:pPr lvl="1"/>
            <a:r>
              <a:rPr lang="en-US" sz="2200" dirty="0">
                <a:latin typeface="Times New Roman" pitchFamily="18" charset="0"/>
                <a:cs typeface="Times New Roman" pitchFamily="18" charset="0"/>
              </a:rPr>
              <a:t>Communication over shared medium (air)</a:t>
            </a:r>
          </a:p>
          <a:p>
            <a:pPr lvl="1"/>
            <a:r>
              <a:rPr lang="en-US" sz="2200" dirty="0">
                <a:latin typeface="Times New Roman" pitchFamily="18" charset="0"/>
                <a:cs typeface="Times New Roman" pitchFamily="18" charset="0"/>
              </a:rPr>
              <a:t>No physical access control and protection</a:t>
            </a:r>
          </a:p>
          <a:p>
            <a:pPr lvl="1"/>
            <a:r>
              <a:rPr lang="en-US" sz="2200" dirty="0">
                <a:latin typeface="Times New Roman" pitchFamily="18" charset="0"/>
                <a:cs typeface="Times New Roman" pitchFamily="18" charset="0"/>
              </a:rPr>
              <a:t>Need for additional security measures (WEP, WPA, ...)</a:t>
            </a:r>
          </a:p>
          <a:p>
            <a:endParaRPr lang="en-US" sz="2200" b="1" dirty="0">
              <a:latin typeface="Times New Roman" pitchFamily="18" charset="0"/>
              <a:cs typeface="Times New Roman" pitchFamily="18" charset="0"/>
            </a:endParaRPr>
          </a:p>
          <a:p>
            <a:pPr>
              <a:buNone/>
            </a:pPr>
            <a:endParaRPr lang="en-US" sz="2200"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r>
              <a:rPr lang="en-US"/>
              <a:t>FAST-NUCES</a:t>
            </a:r>
          </a:p>
        </p:txBody>
      </p:sp>
      <p:pic>
        <p:nvPicPr>
          <p:cNvPr id="12290" name="Picture 2"/>
          <p:cNvPicPr>
            <a:picLocks noChangeAspect="1" noChangeArrowheads="1"/>
          </p:cNvPicPr>
          <p:nvPr/>
        </p:nvPicPr>
        <p:blipFill>
          <a:blip r:embed="rId2" cstate="print"/>
          <a:srcRect/>
          <a:stretch>
            <a:fillRect/>
          </a:stretch>
        </p:blipFill>
        <p:spPr bwMode="auto">
          <a:xfrm>
            <a:off x="2747964" y="1371601"/>
            <a:ext cx="6696075" cy="2428875"/>
          </a:xfrm>
          <a:prstGeom prst="rect">
            <a:avLst/>
          </a:prstGeom>
          <a:noFill/>
          <a:ln w="9525">
            <a:noFill/>
            <a:miter lim="800000"/>
            <a:headEnd/>
            <a:tailEnd/>
          </a:ln>
        </p:spPr>
      </p:pic>
      <p:pic>
        <p:nvPicPr>
          <p:cNvPr id="6" name="Picture 5" descr="http://study.result.pk/wp-content/uploads/2011/07/National-University-of-Computer-and-Emerging-Sciences-NUCES-300x300.png"/>
          <p:cNvPicPr/>
          <p:nvPr/>
        </p:nvPicPr>
        <p:blipFill>
          <a:blip r:embed="rId3"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7772400" cy="655638"/>
          </a:xfrm>
        </p:spPr>
        <p:txBody>
          <a:bodyPr>
            <a:normAutofit fontScale="90000"/>
          </a:bodyPr>
          <a:lstStyle/>
          <a:p>
            <a:r>
              <a:rPr lang="en-US" dirty="0">
                <a:solidFill>
                  <a:schemeClr val="tx1"/>
                </a:solidFill>
                <a:latin typeface="Times New Roman" pitchFamily="18" charset="0"/>
                <a:cs typeface="Times New Roman" pitchFamily="18" charset="0"/>
              </a:rPr>
              <a:t>A Closer Look at Attacks</a:t>
            </a:r>
          </a:p>
        </p:txBody>
      </p:sp>
      <p:sp>
        <p:nvSpPr>
          <p:cNvPr id="3" name="Content Placeholder 2"/>
          <p:cNvSpPr>
            <a:spLocks noGrp="1"/>
          </p:cNvSpPr>
          <p:nvPr>
            <p:ph idx="1"/>
          </p:nvPr>
        </p:nvSpPr>
        <p:spPr>
          <a:xfrm>
            <a:off x="1905000" y="1066800"/>
            <a:ext cx="8153400" cy="4876800"/>
          </a:xfrm>
        </p:spPr>
        <p:txBody>
          <a:bodyPr>
            <a:normAutofit/>
          </a:bodyPr>
          <a:lstStyle/>
          <a:p>
            <a:r>
              <a:rPr lang="en-US" b="1" dirty="0">
                <a:latin typeface="Times New Roman" pitchFamily="18" charset="0"/>
                <a:cs typeface="Times New Roman" pitchFamily="18" charset="0"/>
              </a:rPr>
              <a:t>Common attacks types             Countermeasures</a:t>
            </a:r>
          </a:p>
          <a:p>
            <a:r>
              <a:rPr lang="en-US" sz="2000" dirty="0">
                <a:latin typeface="Times New Roman" pitchFamily="18" charset="0"/>
                <a:cs typeface="Times New Roman" pitchFamily="18" charset="0"/>
              </a:rPr>
              <a:t>Masquerading and spoofing                        ↯ Authentication</a:t>
            </a:r>
          </a:p>
          <a:p>
            <a:r>
              <a:rPr lang="en-US" sz="2000" dirty="0">
                <a:latin typeface="Times New Roman" pitchFamily="18" charset="0"/>
                <a:cs typeface="Times New Roman" pitchFamily="18" charset="0"/>
              </a:rPr>
              <a:t>Eavesdropping of communication              ↯ Encryption</a:t>
            </a:r>
          </a:p>
          <a:p>
            <a:r>
              <a:rPr lang="en-US" sz="2000" dirty="0">
                <a:latin typeface="Times New Roman" pitchFamily="18" charset="0"/>
                <a:cs typeface="Times New Roman" pitchFamily="18" charset="0"/>
              </a:rPr>
              <a:t>Tampering of messages                              ↯ Integrity checks</a:t>
            </a:r>
          </a:p>
          <a:p>
            <a:pPr>
              <a:buNone/>
            </a:pPr>
            <a:endParaRPr lang="en-US" sz="2200"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r>
              <a:rPr lang="en-US"/>
              <a:t>FAST-NUCES</a:t>
            </a:r>
          </a:p>
        </p:txBody>
      </p:sp>
      <p:pic>
        <p:nvPicPr>
          <p:cNvPr id="13314" name="Picture 2"/>
          <p:cNvPicPr>
            <a:picLocks noChangeAspect="1" noChangeArrowheads="1"/>
          </p:cNvPicPr>
          <p:nvPr/>
        </p:nvPicPr>
        <p:blipFill>
          <a:blip r:embed="rId3" cstate="print"/>
          <a:srcRect/>
          <a:stretch>
            <a:fillRect/>
          </a:stretch>
        </p:blipFill>
        <p:spPr bwMode="auto">
          <a:xfrm>
            <a:off x="3048001" y="3352800"/>
            <a:ext cx="6753225" cy="2667000"/>
          </a:xfrm>
          <a:prstGeom prst="rect">
            <a:avLst/>
          </a:prstGeom>
          <a:noFill/>
          <a:ln w="9525">
            <a:noFill/>
            <a:miter lim="800000"/>
            <a:headEnd/>
            <a:tailEnd/>
          </a:ln>
        </p:spPr>
      </p:pic>
      <p:pic>
        <p:nvPicPr>
          <p:cNvPr id="6" name="Picture 5" descr="http://study.result.pk/wp-content/uploads/2011/07/National-University-of-Computer-and-Emerging-Sciences-NUCES-300x300.png"/>
          <p:cNvPicPr/>
          <p:nvPr/>
        </p:nvPicPr>
        <p:blipFill>
          <a:blip r:embed="rId4" cstate="print"/>
          <a:srcRect/>
          <a:stretch>
            <a:fillRect/>
          </a:stretch>
        </p:blipFill>
        <p:spPr bwMode="auto">
          <a:xfrm>
            <a:off x="1981200" y="6248400"/>
            <a:ext cx="478808" cy="381000"/>
          </a:xfrm>
          <a:prstGeom prst="rect">
            <a:avLst/>
          </a:prstGeom>
          <a:noFill/>
          <a:ln w="9525">
            <a:noFill/>
            <a:miter lim="800000"/>
            <a:headEnd/>
            <a:tailEnd/>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2753</TotalTime>
  <Words>2689</Words>
  <Application>Microsoft Office PowerPoint</Application>
  <PresentationFormat>Widescreen</PresentationFormat>
  <Paragraphs>295</Paragraphs>
  <Slides>38</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Arial</vt:lpstr>
      <vt:lpstr>Calibri</vt:lpstr>
      <vt:lpstr>Calibri Light</vt:lpstr>
      <vt:lpstr>Times New Roman</vt:lpstr>
      <vt:lpstr>TimesTenLTStd-Roman</vt:lpstr>
      <vt:lpstr>Wingdings</vt:lpstr>
      <vt:lpstr>Office Theme</vt:lpstr>
      <vt:lpstr>PowerPoint Presentation</vt:lpstr>
      <vt:lpstr>Password select strategies</vt:lpstr>
      <vt:lpstr>Example: RSA SecureID</vt:lpstr>
      <vt:lpstr>Example: Google 2-Step Verification</vt:lpstr>
      <vt:lpstr>Challenge-Reponse</vt:lpstr>
      <vt:lpstr>Challenge-Response (con’t)</vt:lpstr>
      <vt:lpstr>Example: WPA2 (A Short Excursion)</vt:lpstr>
      <vt:lpstr>Wireless Networks</vt:lpstr>
      <vt:lpstr>A Closer Look at Attacks</vt:lpstr>
      <vt:lpstr>A Closer Look at Attacks</vt:lpstr>
      <vt:lpstr>A Closer Look at Attacks</vt:lpstr>
      <vt:lpstr>A Closer Look at Attacks</vt:lpstr>
      <vt:lpstr>802.11 and Security</vt:lpstr>
      <vt:lpstr>WPA2 Authentication</vt:lpstr>
      <vt:lpstr>WPA2 Authentication</vt:lpstr>
      <vt:lpstr>WPA2 Authentication</vt:lpstr>
      <vt:lpstr>PowerPoint Presentation</vt:lpstr>
      <vt:lpstr>PowerPoint Presentation</vt:lpstr>
      <vt:lpstr>PowerPoint Presentation</vt:lpstr>
      <vt:lpstr>PowerPoint Presentation</vt:lpstr>
      <vt:lpstr>Electronic Identity Cards (eID)</vt:lpstr>
      <vt:lpstr>PowerPoint Presentation</vt:lpstr>
      <vt:lpstr>PowerPoint Presentation</vt:lpstr>
      <vt:lpstr>PowerPoint Presentation</vt:lpstr>
      <vt:lpstr>PowerPoint Presentation</vt:lpstr>
      <vt:lpstr>PowerPoint Presentation</vt:lpstr>
      <vt:lpstr>REMOTE USER AUTHENTICATION</vt:lpstr>
      <vt:lpstr>Protocol for a password verification</vt:lpstr>
      <vt:lpstr>Steps of the Challenge-Response Authentication Protocol </vt:lpstr>
      <vt:lpstr>PowerPoint Presentation</vt:lpstr>
      <vt:lpstr>SECURITY ISSUES FOR USER AUTHENTICATION</vt:lpstr>
      <vt:lpstr>PowerPoint Presentation</vt:lpstr>
      <vt:lpstr>Access Control</vt:lpstr>
      <vt:lpstr>PowerPoint Presentation</vt:lpstr>
      <vt:lpstr>PowerPoint Presentation</vt:lpstr>
      <vt:lpstr>PowerPoint Presentation</vt:lpstr>
      <vt:lpstr>Access Control Policies</vt:lpstr>
      <vt:lpstr>Subjects, Objects, and Access Rights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Aqsa Aslam</dc:creator>
  <cp:lastModifiedBy>Aqsa Aslam</cp:lastModifiedBy>
  <cp:revision>33</cp:revision>
  <dcterms:created xsi:type="dcterms:W3CDTF">2024-10-01T09:36:03Z</dcterms:created>
  <dcterms:modified xsi:type="dcterms:W3CDTF">2024-10-06T07:23:58Z</dcterms:modified>
</cp:coreProperties>
</file>

<file path=docProps/thumbnail.jpeg>
</file>